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7" r:id="rId4"/>
    <p:sldId id="275" r:id="rId5"/>
    <p:sldId id="265" r:id="rId6"/>
    <p:sldId id="276" r:id="rId7"/>
    <p:sldId id="270" r:id="rId8"/>
    <p:sldId id="269" r:id="rId9"/>
    <p:sldId id="262" r:id="rId10"/>
    <p:sldId id="267" r:id="rId11"/>
    <p:sldId id="271" r:id="rId12"/>
    <p:sldId id="266" r:id="rId13"/>
    <p:sldId id="273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196752"/>
            <a:ext cx="864096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69100"/>
            <a:ext cx="9144000" cy="88900"/>
          </a:xfrm>
          <a:prstGeom prst="rect">
            <a:avLst/>
          </a:prstGeom>
          <a:solidFill>
            <a:srgbClr val="C20606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chemeClr val="bg1"/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8" name="Picture 2" descr="COSTA cover"/>
          <p:cNvPicPr>
            <a:picLocks noChangeAspect="1" noChangeArrowheads="1"/>
          </p:cNvPicPr>
          <p:nvPr/>
        </p:nvPicPr>
        <p:blipFill>
          <a:blip r:embed="rId13" cstate="print"/>
          <a:srcRect l="10020" t="90424" r="68167" b="4495"/>
          <a:stretch>
            <a:fillRect/>
          </a:stretch>
        </p:blipFill>
        <p:spPr bwMode="auto">
          <a:xfrm>
            <a:off x="2125" y="6309320"/>
            <a:ext cx="2481643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 typeface="Wingdings" pitchFamily="2" charset="2"/>
        <a:buChar char="§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C00000"/>
        </a:buClr>
        <a:buFont typeface="Calibri" pitchFamily="34" charset="0"/>
        <a:buChar char="»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Research%20work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the Research Framework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i="1" dirty="0" smtClean="0"/>
              <a:t>Work-in-progress</a:t>
            </a:r>
          </a:p>
          <a:p>
            <a:r>
              <a:rPr lang="en-GB" sz="2800" dirty="0" smtClean="0"/>
              <a:t>Conceptualizing the Criteria </a:t>
            </a:r>
            <a:r>
              <a:rPr lang="en-US" sz="2800" dirty="0" smtClean="0"/>
              <a:t>to assess ‘appropriateness’ of actions in given ‘national’ circumstances</a:t>
            </a:r>
            <a:endParaRPr lang="en-IN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and approach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sz="2600" dirty="0" smtClean="0">
                <a:solidFill>
                  <a:srgbClr val="C00000"/>
                </a:solidFill>
              </a:rPr>
              <a:t>Multi Criteria Decision Making methods &amp; tools (MCDM</a:t>
            </a:r>
            <a:r>
              <a:rPr lang="en-IN" sz="2600" dirty="0" smtClean="0"/>
              <a:t>) have become increasingly popular in decision-making  and have been applied to a wide range of environmental problems  </a:t>
            </a:r>
          </a:p>
          <a:p>
            <a:r>
              <a:rPr lang="en-IN" sz="2600" dirty="0" smtClean="0"/>
              <a:t>Considered appropriate for </a:t>
            </a:r>
            <a:r>
              <a:rPr lang="en-IN" sz="2600" dirty="0" smtClean="0">
                <a:solidFill>
                  <a:srgbClr val="C00000"/>
                </a:solidFill>
              </a:rPr>
              <a:t>complexity </a:t>
            </a:r>
            <a:r>
              <a:rPr lang="en-IN" sz="2600" dirty="0" smtClean="0"/>
              <a:t>of the problem and </a:t>
            </a:r>
            <a:r>
              <a:rPr lang="en-IN" sz="2600" dirty="0" smtClean="0">
                <a:solidFill>
                  <a:srgbClr val="C00000"/>
                </a:solidFill>
              </a:rPr>
              <a:t>multi perspectives</a:t>
            </a:r>
            <a:r>
              <a:rPr lang="en-IN" sz="2600" dirty="0" smtClean="0"/>
              <a:t> of the environmental sustainability goal (</a:t>
            </a:r>
            <a:r>
              <a:rPr lang="en-IN" sz="2600" dirty="0" err="1" smtClean="0"/>
              <a:t>Phekar</a:t>
            </a:r>
            <a:r>
              <a:rPr lang="en-IN" sz="2600" dirty="0" smtClean="0"/>
              <a:t> &amp; </a:t>
            </a:r>
            <a:r>
              <a:rPr lang="en-IN" sz="2600" dirty="0" err="1" smtClean="0"/>
              <a:t>Ramachandran</a:t>
            </a:r>
            <a:r>
              <a:rPr lang="en-IN" sz="2600" dirty="0" smtClean="0"/>
              <a:t>, 2003; Greening &amp; </a:t>
            </a:r>
            <a:r>
              <a:rPr lang="en-IN" sz="2600" dirty="0" err="1" smtClean="0"/>
              <a:t>Bernow</a:t>
            </a:r>
            <a:r>
              <a:rPr lang="en-IN" sz="2600" dirty="0" smtClean="0"/>
              <a:t> , 2004; Solomon &amp; </a:t>
            </a:r>
            <a:r>
              <a:rPr lang="en-IN" sz="2600" dirty="0" err="1" smtClean="0"/>
              <a:t>Hughey</a:t>
            </a:r>
            <a:r>
              <a:rPr lang="en-IN" sz="2600" dirty="0" smtClean="0"/>
              <a:t>, 2007; Wang </a:t>
            </a:r>
            <a:r>
              <a:rPr lang="en-IN" sz="2600" i="1" dirty="0" smtClean="0"/>
              <a:t>et al</a:t>
            </a:r>
            <a:r>
              <a:rPr lang="en-IN" sz="2600" dirty="0" smtClean="0"/>
              <a:t>, 2009)</a:t>
            </a:r>
          </a:p>
          <a:p>
            <a:r>
              <a:rPr lang="en-IN" sz="2600" dirty="0" smtClean="0"/>
              <a:t>Provides </a:t>
            </a:r>
            <a:r>
              <a:rPr lang="en-IN" sz="2600" dirty="0" smtClean="0">
                <a:solidFill>
                  <a:srgbClr val="C00000"/>
                </a:solidFill>
              </a:rPr>
              <a:t>participatory analysis and qualitative assessment</a:t>
            </a:r>
            <a:r>
              <a:rPr lang="en-IN" sz="2600" dirty="0" smtClean="0"/>
              <a:t>, complete environmental and socio-economic impact assessment approach (Browne &amp; Ryan, 2010)</a:t>
            </a:r>
          </a:p>
          <a:p>
            <a:r>
              <a:rPr lang="en-IN" sz="2600" dirty="0" smtClean="0"/>
              <a:t>MCDM  helps decision making by making key considerations, explicit in policy-making process</a:t>
            </a:r>
          </a:p>
          <a:p>
            <a:pPr>
              <a:buNone/>
            </a:pPr>
            <a:endParaRPr lang="e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1350760" y="111528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Decision Goals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02670" y="1115285"/>
            <a:ext cx="1524000" cy="3706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Mitigation option</a:t>
            </a:r>
            <a:endParaRPr lang="en-IN" sz="1400" b="1" dirty="0"/>
          </a:p>
        </p:txBody>
      </p: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3027160" y="1299951"/>
            <a:ext cx="1475510" cy="644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11" idx="0"/>
          </p:cNvCxnSpPr>
          <p:nvPr/>
        </p:nvCxnSpPr>
        <p:spPr>
          <a:xfrm>
            <a:off x="2188960" y="1484617"/>
            <a:ext cx="17355" cy="579711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19520" y="2064328"/>
            <a:ext cx="3373590" cy="3574472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zz</a:t>
            </a:r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765425" y="2464380"/>
            <a:ext cx="2878306" cy="6044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Expert consultations/interviews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Literature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Review</a:t>
            </a:r>
          </a:p>
          <a:p>
            <a:pPr marL="285750" indent="-285750">
              <a:buFont typeface="Wingdings" pitchFamily="2" charset="2"/>
              <a:buChar char="§"/>
            </a:pPr>
            <a:endParaRPr lang="en-IN" sz="1400" dirty="0"/>
          </a:p>
        </p:txBody>
      </p:sp>
      <p:sp>
        <p:nvSpPr>
          <p:cNvPr id="15" name="Rectangle 14"/>
          <p:cNvSpPr/>
          <p:nvPr/>
        </p:nvSpPr>
        <p:spPr>
          <a:xfrm>
            <a:off x="768900" y="2197680"/>
            <a:ext cx="2874831" cy="2667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Selection of criteria</a:t>
            </a:r>
            <a:endParaRPr lang="en-IN" sz="1600" dirty="0"/>
          </a:p>
        </p:txBody>
      </p:sp>
      <p:sp>
        <p:nvSpPr>
          <p:cNvPr id="17" name="Rectangle 16"/>
          <p:cNvSpPr/>
          <p:nvPr/>
        </p:nvSpPr>
        <p:spPr>
          <a:xfrm>
            <a:off x="765420" y="3683615"/>
            <a:ext cx="2878306" cy="6044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chemeClr val="tx2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Expert consultations/interviews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Questionnaire survey</a:t>
            </a:r>
          </a:p>
          <a:p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8895" y="3416915"/>
            <a:ext cx="2874831" cy="2667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Determination of the weights</a:t>
            </a:r>
            <a:endParaRPr lang="en-IN" sz="1600" dirty="0"/>
          </a:p>
        </p:txBody>
      </p:sp>
      <p:cxnSp>
        <p:nvCxnSpPr>
          <p:cNvPr id="20" name="Straight Arrow Connector 19"/>
          <p:cNvCxnSpPr>
            <a:stCxn id="14" idx="2"/>
            <a:endCxn id="18" idx="0"/>
          </p:cNvCxnSpPr>
          <p:nvPr/>
        </p:nvCxnSpPr>
        <p:spPr>
          <a:xfrm>
            <a:off x="2204578" y="3068785"/>
            <a:ext cx="1733" cy="34813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65415" y="4888995"/>
            <a:ext cx="2878306" cy="6044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chemeClr val="tx2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Expert consultations/interviews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Questionnaire survey</a:t>
            </a:r>
          </a:p>
          <a:p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68890" y="4622295"/>
            <a:ext cx="2874831" cy="2667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Assessing the options</a:t>
            </a:r>
            <a:endParaRPr lang="en-IN" sz="1600" dirty="0"/>
          </a:p>
        </p:txBody>
      </p:sp>
      <p:cxnSp>
        <p:nvCxnSpPr>
          <p:cNvPr id="24" name="Elbow Connector 23"/>
          <p:cNvCxnSpPr>
            <a:stCxn id="6" idx="2"/>
            <a:endCxn id="21" idx="3"/>
          </p:cNvCxnSpPr>
          <p:nvPr/>
        </p:nvCxnSpPr>
        <p:spPr>
          <a:xfrm rot="5400000">
            <a:off x="2601550" y="2528077"/>
            <a:ext cx="3705293" cy="1620949"/>
          </a:xfrm>
          <a:prstGeom prst="bentConnector2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1" idx="2"/>
          </p:cNvCxnSpPr>
          <p:nvPr/>
        </p:nvCxnSpPr>
        <p:spPr>
          <a:xfrm>
            <a:off x="2206315" y="5638800"/>
            <a:ext cx="0" cy="30480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77134" y="5943600"/>
            <a:ext cx="4533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Prioritized Actions		NAMAs </a:t>
            </a:r>
            <a:endParaRPr lang="en-IN" dirty="0">
              <a:solidFill>
                <a:srgbClr val="C00000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176868" y="4329189"/>
            <a:ext cx="1733" cy="34813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486400" y="2064328"/>
            <a:ext cx="3429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Where we are ?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election of criteria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Lit review/stakeholder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Next steps …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Consultations/survey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Formalizing the criteria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019637" y="6035841"/>
            <a:ext cx="248067" cy="184666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6022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3"/>
            <a:ext cx="8640960" cy="4365847"/>
          </a:xfrm>
        </p:spPr>
        <p:txBody>
          <a:bodyPr>
            <a:normAutofit fontScale="92500" lnSpcReduction="10000"/>
          </a:bodyPr>
          <a:lstStyle/>
          <a:p>
            <a:r>
              <a:rPr lang="en-IN" sz="2600" dirty="0" smtClean="0"/>
              <a:t>Four principal criteria for evaluating environmental policy instruments (IPCC 2007):</a:t>
            </a:r>
          </a:p>
          <a:p>
            <a:pPr lvl="1"/>
            <a:r>
              <a:rPr lang="en-IN" sz="2400" dirty="0" smtClean="0">
                <a:solidFill>
                  <a:srgbClr val="C00000"/>
                </a:solidFill>
              </a:rPr>
              <a:t>Environmental effectiveness – </a:t>
            </a:r>
            <a:r>
              <a:rPr lang="en-IN" sz="2400" dirty="0" smtClean="0"/>
              <a:t>the extent to which a policy meets its intended environmental objective or realizes positive environmental outcomes.</a:t>
            </a:r>
          </a:p>
          <a:p>
            <a:pPr lvl="1"/>
            <a:r>
              <a:rPr lang="en-IN" sz="2400" dirty="0" smtClean="0">
                <a:solidFill>
                  <a:srgbClr val="C00000"/>
                </a:solidFill>
              </a:rPr>
              <a:t>Cost-effectiveness – </a:t>
            </a:r>
            <a:r>
              <a:rPr lang="en-IN" sz="2400" dirty="0" smtClean="0"/>
              <a:t>the extent to which the policy can achieve its objectives at a minimum cost to society.</a:t>
            </a:r>
          </a:p>
          <a:p>
            <a:pPr lvl="1"/>
            <a:r>
              <a:rPr lang="en-IN" sz="2400" dirty="0" smtClean="0">
                <a:solidFill>
                  <a:srgbClr val="C00000"/>
                </a:solidFill>
              </a:rPr>
              <a:t>Distributional considerations – </a:t>
            </a:r>
            <a:r>
              <a:rPr lang="en-IN" sz="2400" dirty="0" smtClean="0"/>
              <a:t>the incidence or distributional consequences of a policy, which includes dimensions such as fairness and equity, although there are others.</a:t>
            </a:r>
          </a:p>
          <a:p>
            <a:pPr lvl="1"/>
            <a:r>
              <a:rPr lang="en-IN" sz="2400" dirty="0" smtClean="0">
                <a:solidFill>
                  <a:srgbClr val="C00000"/>
                </a:solidFill>
              </a:rPr>
              <a:t>Institutional feasibility – </a:t>
            </a:r>
            <a:r>
              <a:rPr lang="en-IN" sz="2400" dirty="0" smtClean="0"/>
              <a:t>the extent to which a policy instrument is likely to be viewed as legitimate, gain acceptance, adopted and implemented.</a:t>
            </a:r>
            <a:endParaRPr lang="en-IN" sz="2400" dirty="0"/>
          </a:p>
        </p:txBody>
      </p:sp>
      <p:sp>
        <p:nvSpPr>
          <p:cNvPr id="4" name="Rectangle 3"/>
          <p:cNvSpPr/>
          <p:nvPr/>
        </p:nvSpPr>
        <p:spPr>
          <a:xfrm>
            <a:off x="1219200" y="5638800"/>
            <a:ext cx="7620000" cy="60960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i="1" u="sng" dirty="0" smtClean="0">
                <a:solidFill>
                  <a:srgbClr val="C00000"/>
                </a:solidFill>
              </a:rPr>
              <a:t>But, not necessarily ‘appropriateness’…</a:t>
            </a:r>
            <a:endParaRPr lang="en-IN" sz="20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Tx/>
              <a:buChar char="-"/>
            </a:pPr>
            <a:endParaRPr lang="en-GB" sz="2000" dirty="0" smtClean="0">
              <a:solidFill>
                <a:srgbClr val="C00000"/>
              </a:solidFill>
            </a:endParaRPr>
          </a:p>
        </p:txBody>
      </p:sp>
      <p:sp>
        <p:nvSpPr>
          <p:cNvPr id="5" name="Right Arrow 4">
            <a:hlinkClick r:id="rId2" action="ppaction://hlinkfile"/>
          </p:cNvPr>
          <p:cNvSpPr/>
          <p:nvPr/>
        </p:nvSpPr>
        <p:spPr>
          <a:xfrm>
            <a:off x="8153400" y="1219200"/>
            <a:ext cx="609600" cy="53340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Discussions</a:t>
            </a:r>
            <a:endParaRPr lang="en-IN" b="0" dirty="0"/>
          </a:p>
        </p:txBody>
      </p:sp>
    </p:spTree>
    <p:extLst>
      <p:ext uri="{BB962C8B-B14F-4D97-AF65-F5344CB8AC3E}">
        <p14:creationId xmlns:p14="http://schemas.microsoft.com/office/powerpoint/2010/main" xmlns="" val="3532174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 review: How does FCCC define NA?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/>
              <a:t>Art 3.2 : </a:t>
            </a:r>
            <a:r>
              <a:rPr lang="en-US" sz="2600" dirty="0" smtClean="0"/>
              <a:t>‘</a:t>
            </a:r>
            <a:r>
              <a:rPr lang="en-IN" sz="2600" i="1" dirty="0" smtClean="0">
                <a:solidFill>
                  <a:srgbClr val="C00000"/>
                </a:solidFill>
              </a:rPr>
              <a:t>specific needs and special circumstances </a:t>
            </a:r>
            <a:r>
              <a:rPr lang="en-IN" sz="2600" i="1" dirty="0" smtClean="0"/>
              <a:t>of developing country Parties...</a:t>
            </a:r>
            <a:r>
              <a:rPr lang="en-IN" sz="2600" dirty="0" smtClean="0"/>
              <a:t>’</a:t>
            </a:r>
          </a:p>
          <a:p>
            <a:r>
              <a:rPr lang="en-US" sz="2600" b="1" dirty="0" smtClean="0"/>
              <a:t>Art 3.4 : </a:t>
            </a:r>
            <a:r>
              <a:rPr lang="en-US" sz="2600" i="1" dirty="0" smtClean="0"/>
              <a:t>‘..</a:t>
            </a:r>
            <a:r>
              <a:rPr lang="en-IN" sz="2600" i="1" dirty="0" smtClean="0"/>
              <a:t>. Policies and measures... should be appropriate for the </a:t>
            </a:r>
            <a:r>
              <a:rPr lang="en-IN" sz="2600" i="1" dirty="0" smtClean="0">
                <a:solidFill>
                  <a:srgbClr val="C00000"/>
                </a:solidFill>
              </a:rPr>
              <a:t>specific conditions </a:t>
            </a:r>
            <a:r>
              <a:rPr lang="en-IN" sz="2600" i="1" dirty="0" smtClean="0"/>
              <a:t>of each Party and should be </a:t>
            </a:r>
            <a:r>
              <a:rPr lang="en-IN" sz="2600" i="1" dirty="0" smtClean="0">
                <a:solidFill>
                  <a:srgbClr val="C00000"/>
                </a:solidFill>
              </a:rPr>
              <a:t>integrated with national development programmes</a:t>
            </a:r>
            <a:r>
              <a:rPr lang="en-IN" sz="2600" i="1" dirty="0" smtClean="0"/>
              <a:t>, taking into account that </a:t>
            </a:r>
            <a:r>
              <a:rPr lang="en-IN" sz="2600" i="1" dirty="0" smtClean="0">
                <a:solidFill>
                  <a:srgbClr val="C00000"/>
                </a:solidFill>
              </a:rPr>
              <a:t>economic development</a:t>
            </a:r>
            <a:r>
              <a:rPr lang="en-IN" sz="2600" i="1" dirty="0" smtClean="0"/>
              <a:t>...’</a:t>
            </a:r>
          </a:p>
          <a:p>
            <a:r>
              <a:rPr lang="en-US" sz="2600" b="1" dirty="0" smtClean="0"/>
              <a:t>Art 4.1 : </a:t>
            </a:r>
            <a:r>
              <a:rPr lang="en-US" sz="2600" i="1" dirty="0" smtClean="0"/>
              <a:t>‘</a:t>
            </a:r>
            <a:r>
              <a:rPr lang="en-IN" sz="2600" i="1" dirty="0" smtClean="0"/>
              <a:t>All Parties, taking into account their... specific national and regional </a:t>
            </a:r>
            <a:r>
              <a:rPr lang="en-IN" sz="2600" i="1" dirty="0" smtClean="0">
                <a:solidFill>
                  <a:srgbClr val="C00000"/>
                </a:solidFill>
              </a:rPr>
              <a:t>development priorities, objectives and circumstances</a:t>
            </a:r>
            <a:r>
              <a:rPr lang="en-IN" sz="2600" dirty="0" smtClean="0"/>
              <a:t>’</a:t>
            </a:r>
          </a:p>
          <a:p>
            <a:r>
              <a:rPr lang="en-US" sz="2600" b="1" dirty="0" smtClean="0"/>
              <a:t>Art 4.1 (f) : </a:t>
            </a:r>
            <a:r>
              <a:rPr lang="en-US" sz="2600" i="1" dirty="0" smtClean="0"/>
              <a:t>‘</a:t>
            </a:r>
            <a:r>
              <a:rPr lang="en-IN" sz="2600" i="1" dirty="0" smtClean="0"/>
              <a:t>employ appropriate methods... </a:t>
            </a:r>
            <a:r>
              <a:rPr lang="en-IN" sz="2600" i="1" dirty="0" smtClean="0">
                <a:solidFill>
                  <a:srgbClr val="C00000"/>
                </a:solidFill>
              </a:rPr>
              <a:t>formulated and determined nationally’</a:t>
            </a:r>
            <a:endParaRPr lang="en-IN" sz="26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the presentation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the Project</a:t>
            </a:r>
          </a:p>
          <a:p>
            <a:pPr lvl="1"/>
            <a:r>
              <a:rPr lang="en-US" dirty="0" smtClean="0"/>
              <a:t>Project objectives</a:t>
            </a:r>
          </a:p>
          <a:p>
            <a:pPr lvl="1"/>
            <a:r>
              <a:rPr lang="en-US" dirty="0" smtClean="0"/>
              <a:t>Key Tasks</a:t>
            </a:r>
          </a:p>
          <a:p>
            <a:pPr lvl="1"/>
            <a:r>
              <a:rPr lang="en-US" dirty="0" smtClean="0"/>
              <a:t>Collaborators</a:t>
            </a:r>
          </a:p>
          <a:p>
            <a:r>
              <a:rPr lang="en-US" dirty="0" smtClean="0"/>
              <a:t>Introduction to the Research Framework</a:t>
            </a:r>
          </a:p>
          <a:p>
            <a:pPr lvl="1"/>
            <a:r>
              <a:rPr lang="en-US" dirty="0" smtClean="0"/>
              <a:t>Is a framework require?</a:t>
            </a:r>
          </a:p>
          <a:p>
            <a:pPr lvl="1"/>
            <a:r>
              <a:rPr lang="en-US" dirty="0" smtClean="0"/>
              <a:t>If so, how will it be used?</a:t>
            </a:r>
          </a:p>
          <a:p>
            <a:pPr lvl="1"/>
            <a:r>
              <a:rPr lang="en-US" dirty="0" smtClean="0"/>
              <a:t>How do we develop it?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 bwMode="auto"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Objectives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GB" sz="2400" dirty="0" smtClean="0">
                <a:solidFill>
                  <a:srgbClr val="C00000"/>
                </a:solidFill>
              </a:rPr>
              <a:t>To Identify of constituent elements </a:t>
            </a:r>
            <a:r>
              <a:rPr lang="en-GB" sz="2400" dirty="0" smtClean="0"/>
              <a:t>defining the idea of ‘Nationally Appropriate Mitigation Actions’.</a:t>
            </a:r>
          </a:p>
          <a:p>
            <a:pPr marL="609600" indent="-609600">
              <a:lnSpc>
                <a:spcPct val="90000"/>
              </a:lnSpc>
              <a:buNone/>
            </a:pPr>
            <a:endParaRPr lang="en-GB" sz="2400" dirty="0" smtClean="0"/>
          </a:p>
          <a:p>
            <a:pPr marL="609600" indent="-609600">
              <a:lnSpc>
                <a:spcPct val="90000"/>
              </a:lnSpc>
            </a:pPr>
            <a:r>
              <a:rPr lang="en-GB" sz="2400" dirty="0" smtClean="0"/>
              <a:t> To study </a:t>
            </a:r>
            <a:r>
              <a:rPr lang="en-GB" sz="2400" dirty="0" smtClean="0">
                <a:solidFill>
                  <a:srgbClr val="C00000"/>
                </a:solidFill>
              </a:rPr>
              <a:t>the level of preparedness </a:t>
            </a:r>
            <a:r>
              <a:rPr lang="en-GB" sz="2400" dirty="0" smtClean="0"/>
              <a:t>of developing countries and assess their capacity enhancement needs to implement the NAMAs and to what extent regulatory, legal and institutional measures at domestic level can strengthen them.</a:t>
            </a:r>
          </a:p>
          <a:p>
            <a:pPr marL="609600" indent="-609600">
              <a:lnSpc>
                <a:spcPct val="90000"/>
              </a:lnSpc>
            </a:pPr>
            <a:endParaRPr lang="en-GB" sz="2400" dirty="0" smtClean="0"/>
          </a:p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To analyze </a:t>
            </a:r>
            <a:r>
              <a:rPr lang="en-US" sz="2400" dirty="0" smtClean="0">
                <a:solidFill>
                  <a:srgbClr val="C00000"/>
                </a:solidFill>
              </a:rPr>
              <a:t>international architecture for REDD Plus </a:t>
            </a:r>
            <a:r>
              <a:rPr lang="en-US" sz="2400" dirty="0" smtClean="0"/>
              <a:t>and its relevance for India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 bwMode="auto"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Work-packages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C00000"/>
                </a:solidFill>
              </a:rPr>
              <a:t>Work Package 1: </a:t>
            </a:r>
            <a:r>
              <a:rPr lang="en-US" sz="2400" dirty="0" smtClean="0"/>
              <a:t>Developing the criteria to assess ‘appropriateness’ of actions in given ‘national’ circumstances.	</a:t>
            </a:r>
          </a:p>
          <a:p>
            <a:pPr lvl="1">
              <a:lnSpc>
                <a:spcPct val="90000"/>
              </a:lnSpc>
            </a:pPr>
            <a:r>
              <a:rPr lang="en-GB" sz="2000" b="1" dirty="0" smtClean="0"/>
              <a:t>Task 1.1:</a:t>
            </a:r>
            <a:r>
              <a:rPr lang="en-GB" sz="2000" dirty="0" smtClean="0"/>
              <a:t> Conceptualizing the Criteria </a:t>
            </a:r>
          </a:p>
          <a:p>
            <a:pPr lvl="1">
              <a:lnSpc>
                <a:spcPct val="90000"/>
              </a:lnSpc>
            </a:pPr>
            <a:r>
              <a:rPr lang="en-GB" sz="2000" b="1" dirty="0" smtClean="0"/>
              <a:t>Task 1.2:</a:t>
            </a:r>
            <a:r>
              <a:rPr lang="en-GB" sz="2000" dirty="0" smtClean="0"/>
              <a:t> Vetting the Criteria in Different Country Contexts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C00000"/>
                </a:solidFill>
              </a:rPr>
              <a:t>Work Package 2: </a:t>
            </a:r>
            <a:r>
              <a:rPr lang="en-US" sz="2400" dirty="0" smtClean="0"/>
              <a:t>Identify NAMAs in selected countries</a:t>
            </a:r>
          </a:p>
          <a:p>
            <a:pPr lvl="1">
              <a:lnSpc>
                <a:spcPct val="90000"/>
              </a:lnSpc>
            </a:pPr>
            <a:r>
              <a:rPr lang="en-GB" sz="2000" b="1" dirty="0" smtClean="0"/>
              <a:t>Task 2.1: </a:t>
            </a:r>
            <a:r>
              <a:rPr lang="en-GB" sz="2000" dirty="0" smtClean="0"/>
              <a:t>Identification of Potential Mitigation Actions</a:t>
            </a:r>
          </a:p>
          <a:p>
            <a:pPr lvl="1">
              <a:lnSpc>
                <a:spcPct val="90000"/>
              </a:lnSpc>
            </a:pPr>
            <a:r>
              <a:rPr lang="en-GB" sz="2000" b="1" dirty="0" smtClean="0"/>
              <a:t>Task 2.2: </a:t>
            </a:r>
            <a:r>
              <a:rPr lang="en-GB" sz="2000" dirty="0" smtClean="0"/>
              <a:t>Assessing Appropriateness of Potential Mitigation Actions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C00000"/>
                </a:solidFill>
              </a:rPr>
              <a:t>Work Package 3: </a:t>
            </a:r>
            <a:r>
              <a:rPr lang="en-US" sz="2400" dirty="0" smtClean="0"/>
              <a:t>Assess and enhance the preparedness of regulatory, policy and institutional arrangements in selected countries</a:t>
            </a:r>
          </a:p>
          <a:p>
            <a:pPr lvl="1">
              <a:lnSpc>
                <a:spcPct val="90000"/>
              </a:lnSpc>
            </a:pPr>
            <a:r>
              <a:rPr lang="en-GB" sz="2000" b="1" dirty="0" smtClean="0"/>
              <a:t>Task 3.1: </a:t>
            </a:r>
            <a:r>
              <a:rPr lang="en-GB" sz="2000" dirty="0" smtClean="0"/>
              <a:t>Assessing Country Preparedness</a:t>
            </a:r>
            <a:endParaRPr lang="en-GB" sz="2000" b="1" dirty="0" smtClean="0"/>
          </a:p>
          <a:p>
            <a:pPr lvl="1">
              <a:lnSpc>
                <a:spcPct val="90000"/>
              </a:lnSpc>
            </a:pPr>
            <a:r>
              <a:rPr lang="en-GB" sz="2000" b="1" dirty="0" smtClean="0"/>
              <a:t>Task 3.2:</a:t>
            </a:r>
            <a:r>
              <a:rPr lang="en-GB" sz="2000" dirty="0" smtClean="0"/>
              <a:t> Examining International Architecture  </a:t>
            </a:r>
            <a:endParaRPr lang="en-GB" sz="2000" b="1" dirty="0" smtClean="0"/>
          </a:p>
          <a:p>
            <a:pPr lvl="1">
              <a:lnSpc>
                <a:spcPct val="90000"/>
              </a:lnSpc>
            </a:pPr>
            <a:r>
              <a:rPr lang="en-GB" sz="2000" b="1" dirty="0" smtClean="0"/>
              <a:t>Task 3.3: </a:t>
            </a:r>
            <a:r>
              <a:rPr lang="en-GB" sz="2000" dirty="0" smtClean="0"/>
              <a:t>Enhancing Preparedness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07" r="10819"/>
          <a:stretch/>
        </p:blipFill>
        <p:spPr bwMode="auto">
          <a:xfrm>
            <a:off x="-36512" y="0"/>
            <a:ext cx="9180512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5060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a NAMA entail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3"/>
            <a:ext cx="8640960" cy="78444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NAMA = Nationally Appropriate + Mitigation action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50740" y="3028308"/>
            <a:ext cx="1524000" cy="762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NAMAs</a:t>
            </a:r>
            <a:endParaRPr lang="en-IN" b="1" dirty="0" smtClean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63404" y="1927104"/>
            <a:ext cx="1524000" cy="762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Mitigation Actions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63404" y="4077912"/>
            <a:ext cx="1524000" cy="762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Nationally Appropriate</a:t>
            </a:r>
          </a:p>
        </p:txBody>
      </p:sp>
      <p:cxnSp>
        <p:nvCxnSpPr>
          <p:cNvPr id="7" name="Straight Arrow Connector 6"/>
          <p:cNvCxnSpPr>
            <a:stCxn id="4" idx="0"/>
            <a:endCxn id="5" idx="1"/>
          </p:cNvCxnSpPr>
          <p:nvPr/>
        </p:nvCxnSpPr>
        <p:spPr>
          <a:xfrm rot="5400000" flipH="1" flipV="1">
            <a:off x="1877970" y="1442874"/>
            <a:ext cx="720204" cy="2450664"/>
          </a:xfrm>
          <a:prstGeom prst="straightConnector1">
            <a:avLst/>
          </a:prstGeom>
          <a:ln w="22225">
            <a:solidFill>
              <a:srgbClr val="9E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2"/>
            <a:endCxn id="6" idx="1"/>
          </p:cNvCxnSpPr>
          <p:nvPr/>
        </p:nvCxnSpPr>
        <p:spPr>
          <a:xfrm rot="16200000" flipH="1">
            <a:off x="1903770" y="2899278"/>
            <a:ext cx="668604" cy="2450664"/>
          </a:xfrm>
          <a:prstGeom prst="straightConnector1">
            <a:avLst/>
          </a:prstGeom>
          <a:ln w="22225">
            <a:solidFill>
              <a:srgbClr val="9E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qual 8"/>
          <p:cNvSpPr/>
          <p:nvPr/>
        </p:nvSpPr>
        <p:spPr>
          <a:xfrm>
            <a:off x="2298300" y="3195468"/>
            <a:ext cx="685800" cy="422784"/>
          </a:xfrm>
          <a:prstGeom prst="mathEqual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/>
          </a:p>
        </p:txBody>
      </p:sp>
      <p:cxnSp>
        <p:nvCxnSpPr>
          <p:cNvPr id="10" name="Straight Arrow Connector 9"/>
          <p:cNvCxnSpPr>
            <a:stCxn id="5" idx="2"/>
            <a:endCxn id="6" idx="0"/>
          </p:cNvCxnSpPr>
          <p:nvPr/>
        </p:nvCxnSpPr>
        <p:spPr>
          <a:xfrm rot="5400000">
            <a:off x="3531000" y="3383508"/>
            <a:ext cx="1388808" cy="1588"/>
          </a:xfrm>
          <a:prstGeom prst="straightConnector1">
            <a:avLst/>
          </a:prstGeom>
          <a:ln w="22225">
            <a:solidFill>
              <a:srgbClr val="9E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33400" y="4957920"/>
            <a:ext cx="8305800" cy="129540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N" sz="2000" b="1" u="sng" dirty="0" smtClean="0">
                <a:solidFill>
                  <a:srgbClr val="C00000"/>
                </a:solidFill>
              </a:rPr>
              <a:t>Key Questions :</a:t>
            </a:r>
            <a:r>
              <a:rPr lang="en-IN" sz="2000" i="1" u="sng" dirty="0" smtClean="0">
                <a:solidFill>
                  <a:srgbClr val="C00000"/>
                </a:solidFill>
              </a:rPr>
              <a:t>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What is National Appropriateness?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to define/assess NA in NAMAs? Who defines/ assesses NA ?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to make the process of identification of NAMAs more participatory ?</a:t>
            </a:r>
            <a:endParaRPr lang="en-IN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Tx/>
              <a:buChar char="-"/>
            </a:pPr>
            <a:endParaRPr lang="en-GB" sz="2000" dirty="0" smtClean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43052" y="2396616"/>
            <a:ext cx="3581400" cy="190500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‘good’ NAMA proposal is developed from </a:t>
            </a:r>
            <a:r>
              <a:rPr lang="en-IN" sz="2000" i="1" dirty="0" smtClean="0">
                <a:solidFill>
                  <a:srgbClr val="C00000"/>
                </a:solidFill>
              </a:rPr>
              <a:t>within the country</a:t>
            </a:r>
            <a:r>
              <a:rPr lang="en-IN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a </a:t>
            </a:r>
            <a:r>
              <a:rPr lang="en-IN" sz="2000" i="1" dirty="0" smtClean="0">
                <a:solidFill>
                  <a:srgbClr val="C00000"/>
                </a:solidFill>
              </a:rPr>
              <a:t>participatory process</a:t>
            </a:r>
            <a:r>
              <a:rPr lang="en-IN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 gain /organise </a:t>
            </a:r>
            <a:r>
              <a:rPr lang="en-IN" sz="2000" i="1" dirty="0" smtClean="0">
                <a:solidFill>
                  <a:srgbClr val="C00000"/>
                </a:solidFill>
              </a:rPr>
              <a:t>local commitments </a:t>
            </a:r>
          </a:p>
          <a:p>
            <a:r>
              <a:rPr lang="en-IN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-(</a:t>
            </a:r>
            <a:r>
              <a:rPr lang="en-IN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Höne</a:t>
            </a:r>
            <a:r>
              <a:rPr lang="en-IN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&amp; Jung, 2010)</a:t>
            </a:r>
            <a:endParaRPr lang="en-IN" sz="20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Problem-Perspective-Solution Nexus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Environmental problems are complex: high level of uncertainty; political in nature (Bardwell,1991)</a:t>
            </a:r>
          </a:p>
          <a:p>
            <a:pPr lvl="1"/>
            <a:r>
              <a:rPr lang="en-US" sz="2200" dirty="0" smtClean="0">
                <a:solidFill>
                  <a:srgbClr val="C00000"/>
                </a:solidFill>
              </a:rPr>
              <a:t>Same extends to climate change problem, especially mitigation </a:t>
            </a:r>
          </a:p>
          <a:p>
            <a:pPr lvl="1"/>
            <a:r>
              <a:rPr lang="en-US" sz="2200" dirty="0">
                <a:solidFill>
                  <a:srgbClr val="C00000"/>
                </a:solidFill>
              </a:rPr>
              <a:t>Selection of appropriate mitigation options </a:t>
            </a:r>
            <a:r>
              <a:rPr lang="en-US" sz="2200" dirty="0" smtClean="0">
                <a:solidFill>
                  <a:srgbClr val="C00000"/>
                </a:solidFill>
              </a:rPr>
              <a:t>is further complex</a:t>
            </a:r>
            <a:r>
              <a:rPr lang="en-US" sz="2200" dirty="0" smtClean="0">
                <a:solidFill>
                  <a:srgbClr val="C00000"/>
                </a:solidFill>
              </a:rPr>
              <a:t> </a:t>
            </a:r>
            <a:r>
              <a:rPr lang="en-US" sz="2200" dirty="0">
                <a:solidFill>
                  <a:srgbClr val="C00000"/>
                </a:solidFill>
              </a:rPr>
              <a:t>(</a:t>
            </a:r>
            <a:r>
              <a:rPr lang="en-US" sz="2200" dirty="0" err="1">
                <a:solidFill>
                  <a:srgbClr val="C00000"/>
                </a:solidFill>
              </a:rPr>
              <a:t>Ramanathan</a:t>
            </a:r>
            <a:r>
              <a:rPr lang="en-US" sz="2200" dirty="0">
                <a:solidFill>
                  <a:srgbClr val="C00000"/>
                </a:solidFill>
              </a:rPr>
              <a:t>, 1998)</a:t>
            </a:r>
          </a:p>
          <a:p>
            <a:r>
              <a:rPr lang="en-US" sz="2600" dirty="0" smtClean="0"/>
              <a:t>Different ways of constructing the problem and different paths to solving it (Bardwell,1991)</a:t>
            </a:r>
          </a:p>
          <a:p>
            <a:pPr lvl="1"/>
            <a:r>
              <a:rPr lang="en-US" sz="2200" dirty="0" smtClean="0">
                <a:solidFill>
                  <a:srgbClr val="C00000"/>
                </a:solidFill>
              </a:rPr>
              <a:t>Availability of different mitigation options/choices. But, what is the best ? And the most appropriate ?</a:t>
            </a:r>
          </a:p>
          <a:p>
            <a:r>
              <a:rPr lang="en-IN" sz="2600" dirty="0" smtClean="0"/>
              <a:t>Resolving the climate change problem entails more than a technical solution; Requires a combination of social, economic, political, and institutional buy in(Solomon &amp; </a:t>
            </a:r>
            <a:r>
              <a:rPr lang="en-IN" sz="2600" dirty="0" err="1" smtClean="0"/>
              <a:t>Hughey</a:t>
            </a:r>
            <a:r>
              <a:rPr lang="en-IN" sz="2600" dirty="0" smtClean="0"/>
              <a:t>, 2007)</a:t>
            </a:r>
          </a:p>
          <a:p>
            <a:pPr lvl="1"/>
            <a:r>
              <a:rPr lang="en-US" sz="2200" dirty="0" smtClean="0">
                <a:solidFill>
                  <a:srgbClr val="C00000"/>
                </a:solidFill>
              </a:rPr>
              <a:t>In the context of mitigation choices, how do we make it more inclusive &amp; participatory ?</a:t>
            </a:r>
            <a:endParaRPr lang="en-IN" sz="2200" dirty="0" smtClean="0"/>
          </a:p>
          <a:p>
            <a:endParaRPr lang="en-IN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Research Framework Required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Mitigation actions can </a:t>
            </a:r>
            <a:r>
              <a:rPr lang="en-IN" sz="2400" dirty="0" smtClean="0">
                <a:solidFill>
                  <a:srgbClr val="C00000"/>
                </a:solidFill>
              </a:rPr>
              <a:t>range from purely technological to purely behavioural</a:t>
            </a:r>
            <a:r>
              <a:rPr lang="en-IN" sz="2400" dirty="0" smtClean="0"/>
              <a:t> or as combinations</a:t>
            </a:r>
          </a:p>
          <a:p>
            <a:r>
              <a:rPr lang="en-IN" sz="2400" dirty="0" smtClean="0"/>
              <a:t>Policies, measures and instruments (read: NAMAs) </a:t>
            </a:r>
            <a:r>
              <a:rPr lang="en-IN" sz="2400" dirty="0" smtClean="0">
                <a:solidFill>
                  <a:srgbClr val="C00000"/>
                </a:solidFill>
              </a:rPr>
              <a:t>are tools to trigger the implementation </a:t>
            </a:r>
            <a:r>
              <a:rPr lang="en-IN" sz="2400" dirty="0" smtClean="0"/>
              <a:t>of mitigation actions</a:t>
            </a:r>
          </a:p>
          <a:p>
            <a:r>
              <a:rPr lang="en-IN" sz="2400" dirty="0" smtClean="0"/>
              <a:t>Instrument </a:t>
            </a:r>
            <a:r>
              <a:rPr lang="en-IN" sz="2400" dirty="0" smtClean="0">
                <a:solidFill>
                  <a:srgbClr val="C00000"/>
                </a:solidFill>
              </a:rPr>
              <a:t>that works well in one country may not work well in another country</a:t>
            </a:r>
            <a:r>
              <a:rPr lang="en-IN" sz="2400" dirty="0" smtClean="0"/>
              <a:t> with different social norms and institutions (IPCC, 2007)</a:t>
            </a:r>
          </a:p>
          <a:p>
            <a:pPr lvl="1"/>
            <a:r>
              <a:rPr lang="en-US" sz="2000" dirty="0" smtClean="0"/>
              <a:t>Policy-makers need to evaluate instruments before they make choice</a:t>
            </a:r>
          </a:p>
          <a:p>
            <a:pPr lvl="1"/>
            <a:r>
              <a:rPr lang="en-US" sz="2000" dirty="0" smtClean="0"/>
              <a:t>Role of other stakeholders &amp; holistic perspective important given the nature of the problem</a:t>
            </a:r>
            <a:endParaRPr lang="en-IN" sz="2000" dirty="0" smtClean="0"/>
          </a:p>
          <a:p>
            <a:r>
              <a:rPr lang="en-IN" sz="2400" dirty="0" smtClean="0"/>
              <a:t>There are </a:t>
            </a:r>
            <a:r>
              <a:rPr lang="en-IN" sz="2400" dirty="0" smtClean="0">
                <a:solidFill>
                  <a:srgbClr val="C00000"/>
                </a:solidFill>
              </a:rPr>
              <a:t>gaps </a:t>
            </a:r>
            <a:r>
              <a:rPr lang="en-IN" sz="2400" dirty="0" smtClean="0"/>
              <a:t>in</a:t>
            </a:r>
            <a:r>
              <a:rPr lang="en-IN" sz="2400" dirty="0" smtClean="0">
                <a:solidFill>
                  <a:srgbClr val="C00000"/>
                </a:solidFill>
              </a:rPr>
              <a:t> </a:t>
            </a:r>
            <a:r>
              <a:rPr lang="en-IN" sz="2400" dirty="0" smtClean="0"/>
              <a:t>evaluation of climate policy instruments to</a:t>
            </a:r>
            <a:r>
              <a:rPr lang="en-IN" sz="2400" dirty="0" smtClean="0">
                <a:solidFill>
                  <a:srgbClr val="C00000"/>
                </a:solidFill>
              </a:rPr>
              <a:t> select the most appropriate instruments </a:t>
            </a:r>
            <a:r>
              <a:rPr lang="en-IN" sz="2400" dirty="0" smtClean="0"/>
              <a:t>(SYKE, 2007)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the Research Framework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051648"/>
          </a:xfrm>
        </p:spPr>
        <p:txBody>
          <a:bodyPr>
            <a:noAutofit/>
          </a:bodyPr>
          <a:lstStyle/>
          <a:p>
            <a:r>
              <a:rPr lang="en-GB" sz="2400" dirty="0" smtClean="0"/>
              <a:t>Identify constituent elements (environment, economic, technological, social.. more?) </a:t>
            </a:r>
            <a:r>
              <a:rPr lang="en-GB" sz="2400" dirty="0" smtClean="0">
                <a:solidFill>
                  <a:srgbClr val="C00000"/>
                </a:solidFill>
              </a:rPr>
              <a:t>defining national appropriateness</a:t>
            </a:r>
            <a:endParaRPr lang="en-IN" sz="2400" dirty="0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/>
              <a:t>Provide </a:t>
            </a:r>
            <a:r>
              <a:rPr lang="en-US" sz="2400" dirty="0" smtClean="0"/>
              <a:t>a </a:t>
            </a:r>
            <a:r>
              <a:rPr lang="en-US" sz="2400" dirty="0" smtClean="0">
                <a:solidFill>
                  <a:srgbClr val="C00000"/>
                </a:solidFill>
              </a:rPr>
              <a:t>common tool </a:t>
            </a:r>
            <a:r>
              <a:rPr lang="en-US" sz="2400" dirty="0" smtClean="0"/>
              <a:t>that could be used by all countries (similarity in approach), applicable to multiple sectors (flexible) and is futuristic (ex ante evaluation)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Facilitate </a:t>
            </a:r>
            <a:r>
              <a:rPr lang="en-US" sz="2400" dirty="0" smtClean="0"/>
              <a:t>policy-makers in </a:t>
            </a:r>
            <a:r>
              <a:rPr lang="en-US" sz="2400" dirty="0" smtClean="0">
                <a:solidFill>
                  <a:srgbClr val="C00000"/>
                </a:solidFill>
              </a:rPr>
              <a:t>selecting the most ‘appropriate’ </a:t>
            </a:r>
            <a:r>
              <a:rPr lang="en-US" sz="2400" dirty="0" smtClean="0"/>
              <a:t>mitigation action from a broad spectrum of </a:t>
            </a:r>
            <a:r>
              <a:rPr lang="en-US" sz="2400" dirty="0" smtClean="0"/>
              <a:t>choices</a:t>
            </a:r>
          </a:p>
          <a:p>
            <a:pPr lvl="1"/>
            <a:r>
              <a:rPr lang="en-IN" sz="2000" dirty="0" smtClean="0"/>
              <a:t>Could be applied in making </a:t>
            </a:r>
            <a:r>
              <a:rPr lang="en-IN" sz="2000" dirty="0" smtClean="0">
                <a:solidFill>
                  <a:srgbClr val="C00000"/>
                </a:solidFill>
              </a:rPr>
              <a:t>ex-ante choices </a:t>
            </a:r>
            <a:r>
              <a:rPr lang="en-IN" sz="2000" dirty="0" smtClean="0"/>
              <a:t>of mitigation actions and in </a:t>
            </a:r>
            <a:r>
              <a:rPr lang="en-IN" sz="2000" dirty="0" smtClean="0">
                <a:solidFill>
                  <a:srgbClr val="C00000"/>
                </a:solidFill>
              </a:rPr>
              <a:t>ex-post evaluation </a:t>
            </a:r>
            <a:r>
              <a:rPr lang="en-IN" sz="2000" dirty="0" smtClean="0"/>
              <a:t>of the performance of mitigation actions</a:t>
            </a:r>
          </a:p>
          <a:p>
            <a:pPr lvl="1"/>
            <a:r>
              <a:rPr lang="en-US" sz="2000" dirty="0" smtClean="0"/>
              <a:t>But, </a:t>
            </a:r>
            <a:r>
              <a:rPr lang="en-IN" sz="2000" smtClean="0"/>
              <a:t>not an alternative to the normal policy process rather a tool to inform </a:t>
            </a:r>
            <a:r>
              <a:rPr lang="en-IN" sz="2000" smtClean="0"/>
              <a:t>policy </a:t>
            </a:r>
            <a:r>
              <a:rPr lang="en-IN" sz="2000" smtClean="0"/>
              <a:t>process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Enable </a:t>
            </a:r>
            <a:r>
              <a:rPr lang="en-US" sz="2400" dirty="0" smtClean="0">
                <a:solidFill>
                  <a:srgbClr val="C00000"/>
                </a:solidFill>
              </a:rPr>
              <a:t>prioritization </a:t>
            </a:r>
            <a:r>
              <a:rPr lang="en-US" sz="2400" dirty="0" smtClean="0"/>
              <a:t>of identified options or NAMAs ? Enable </a:t>
            </a:r>
            <a:r>
              <a:rPr lang="en-US" sz="2400" dirty="0" smtClean="0">
                <a:solidFill>
                  <a:srgbClr val="C00000"/>
                </a:solidFill>
              </a:rPr>
              <a:t>classification</a:t>
            </a:r>
            <a:r>
              <a:rPr lang="en-US" sz="2400" dirty="0" smtClean="0"/>
              <a:t> of NAMAs ?</a:t>
            </a:r>
          </a:p>
          <a:p>
            <a:pPr lvl="1"/>
            <a:endParaRPr lang="en-I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584</TotalTime>
  <Words>931</Words>
  <Application>Microsoft Office PowerPoint</Application>
  <PresentationFormat>On-screen Show (4:3)</PresentationFormat>
  <Paragraphs>103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Theme1</vt:lpstr>
      <vt:lpstr>Introduction to the Research Framework</vt:lpstr>
      <vt:lpstr>Outline of the presentation</vt:lpstr>
      <vt:lpstr>Objectives</vt:lpstr>
      <vt:lpstr>Work-packages</vt:lpstr>
      <vt:lpstr>Slide 5</vt:lpstr>
      <vt:lpstr>What does a NAMA entail ?</vt:lpstr>
      <vt:lpstr>Problem-Perspective-Solution Nexus</vt:lpstr>
      <vt:lpstr>A Research Framework Required</vt:lpstr>
      <vt:lpstr>Objectives of the Research Framework</vt:lpstr>
      <vt:lpstr>Methods and approach</vt:lpstr>
      <vt:lpstr>Approach</vt:lpstr>
      <vt:lpstr>Literature review </vt:lpstr>
      <vt:lpstr>Discussions</vt:lpstr>
      <vt:lpstr>Lit review: How does FCCC define NA?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Research Framework</dc:title>
  <dc:creator>neha pahuja</dc:creator>
  <cp:lastModifiedBy>cine</cp:lastModifiedBy>
  <cp:revision>93</cp:revision>
  <dcterms:created xsi:type="dcterms:W3CDTF">2006-08-16T00:00:00Z</dcterms:created>
  <dcterms:modified xsi:type="dcterms:W3CDTF">2011-08-11T06:27:54Z</dcterms:modified>
</cp:coreProperties>
</file>