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1" r:id="rId4"/>
    <p:sldId id="268" r:id="rId5"/>
    <p:sldId id="258" r:id="rId6"/>
    <p:sldId id="260" r:id="rId7"/>
    <p:sldId id="262" r:id="rId8"/>
    <p:sldId id="264" r:id="rId9"/>
    <p:sldId id="265" r:id="rId10"/>
    <p:sldId id="263" r:id="rId11"/>
    <p:sldId id="266" r:id="rId12"/>
    <p:sldId id="267"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69" d="100"/>
          <a:sy n="69" d="100"/>
        </p:scale>
        <p:origin x="-858"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Srinivas\Desktop\Energy%20acess_South%20Asia_Graph_July%202011.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Srinivas\Desktop\Energy%20acess_South%20Asia_Graph_July%202011.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Srinivas\Desktop\Energy%20acess_South%20Asia_Graph_July%202011.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title>
      <c:tx>
        <c:rich>
          <a:bodyPr/>
          <a:lstStyle/>
          <a:p>
            <a:pPr>
              <a:defRPr/>
            </a:pPr>
            <a:r>
              <a:rPr lang="en-US"/>
              <a:t>Household Electricity Access in India</a:t>
            </a:r>
          </a:p>
        </c:rich>
      </c:tx>
      <c:layout/>
    </c:title>
    <c:plotArea>
      <c:layout/>
      <c:pieChart>
        <c:varyColors val="1"/>
        <c:ser>
          <c:idx val="0"/>
          <c:order val="0"/>
          <c:dPt>
            <c:idx val="0"/>
            <c:spPr>
              <a:solidFill>
                <a:schemeClr val="tx1">
                  <a:lumMod val="75000"/>
                  <a:lumOff val="25000"/>
                </a:schemeClr>
              </a:solidFill>
            </c:spPr>
          </c:dPt>
          <c:dPt>
            <c:idx val="1"/>
            <c:spPr>
              <a:solidFill>
                <a:schemeClr val="accent6">
                  <a:lumMod val="75000"/>
                </a:schemeClr>
              </a:solidFill>
            </c:spPr>
          </c:dPt>
          <c:dPt>
            <c:idx val="3"/>
            <c:spPr>
              <a:solidFill>
                <a:schemeClr val="tx2">
                  <a:lumMod val="60000"/>
                  <a:lumOff val="40000"/>
                </a:schemeClr>
              </a:solidFill>
            </c:spPr>
          </c:dPt>
          <c:dLbls>
            <c:txPr>
              <a:bodyPr/>
              <a:lstStyle/>
              <a:p>
                <a:pPr>
                  <a:defRPr sz="1800">
                    <a:solidFill>
                      <a:schemeClr val="bg1"/>
                    </a:solidFill>
                  </a:defRPr>
                </a:pPr>
                <a:endParaRPr lang="en-US"/>
              </a:p>
            </c:txPr>
            <c:dLblPos val="inEnd"/>
            <c:showVal val="1"/>
            <c:showLeaderLines val="1"/>
          </c:dLbls>
          <c:cat>
            <c:strRef>
              <c:f>Sheet1!$A$2:$A$5</c:f>
              <c:strCache>
                <c:ptCount val="4"/>
                <c:pt idx="0">
                  <c:v>No electricity connection</c:v>
                </c:pt>
                <c:pt idx="1">
                  <c:v>Less than 50 kWh Per month</c:v>
                </c:pt>
                <c:pt idx="2">
                  <c:v>Between 50 &amp; 100 kWh per month</c:v>
                </c:pt>
                <c:pt idx="3">
                  <c:v>More than 100 kWh Per month</c:v>
                </c:pt>
              </c:strCache>
            </c:strRef>
          </c:cat>
          <c:val>
            <c:numRef>
              <c:f>Sheet1!$B$2:$B$5</c:f>
              <c:numCache>
                <c:formatCode>0%</c:formatCode>
                <c:ptCount val="4"/>
                <c:pt idx="0">
                  <c:v>0.45</c:v>
                </c:pt>
                <c:pt idx="1">
                  <c:v>0.33000000000000013</c:v>
                </c:pt>
                <c:pt idx="2">
                  <c:v>0.11000000000000003</c:v>
                </c:pt>
                <c:pt idx="3">
                  <c:v>0.11000000000000003</c:v>
                </c:pt>
              </c:numCache>
            </c:numRef>
          </c:val>
        </c:ser>
        <c:dLbls>
          <c:showVal val="1"/>
        </c:dLbls>
        <c:firstSliceAng val="0"/>
      </c:pieChart>
    </c:plotArea>
    <c:legend>
      <c:legendPos val="r"/>
      <c:layout/>
      <c:txPr>
        <a:bodyPr/>
        <a:lstStyle/>
        <a:p>
          <a:pPr>
            <a:defRPr sz="1600"/>
          </a:pPr>
          <a:endParaRPr lang="en-US"/>
        </a:p>
      </c:txPr>
    </c:legend>
    <c:plotVisOnly val="1"/>
    <c:dispBlanksAs val="zero"/>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title>
      <c:tx>
        <c:rich>
          <a:bodyPr/>
          <a:lstStyle/>
          <a:p>
            <a:pPr>
              <a:defRPr/>
            </a:pPr>
            <a:r>
              <a:rPr lang="en-US"/>
              <a:t>Source of Cooking Fuel in Indian Households</a:t>
            </a:r>
          </a:p>
        </c:rich>
      </c:tx>
      <c:layout/>
    </c:title>
    <c:plotArea>
      <c:layout/>
      <c:pieChart>
        <c:varyColors val="1"/>
        <c:ser>
          <c:idx val="0"/>
          <c:order val="0"/>
          <c:explosion val="25"/>
          <c:dPt>
            <c:idx val="0"/>
            <c:spPr>
              <a:solidFill>
                <a:schemeClr val="accent6">
                  <a:lumMod val="50000"/>
                </a:schemeClr>
              </a:solidFill>
            </c:spPr>
          </c:dPt>
          <c:dPt>
            <c:idx val="1"/>
            <c:spPr>
              <a:solidFill>
                <a:schemeClr val="tx2">
                  <a:lumMod val="40000"/>
                  <a:lumOff val="60000"/>
                </a:schemeClr>
              </a:solidFill>
            </c:spPr>
          </c:dPt>
          <c:dLbls>
            <c:dLbl>
              <c:idx val="0"/>
              <c:layout/>
              <c:dLblPos val="ctr"/>
              <c:showVal val="1"/>
            </c:dLbl>
            <c:dLbl>
              <c:idx val="1"/>
              <c:layout/>
              <c:dLblPos val="ctr"/>
              <c:showVal val="1"/>
            </c:dLbl>
            <c:dLbl>
              <c:idx val="2"/>
              <c:layout/>
              <c:dLblPos val="ctr"/>
              <c:showVal val="1"/>
            </c:dLbl>
            <c:delete val="1"/>
            <c:txPr>
              <a:bodyPr/>
              <a:lstStyle/>
              <a:p>
                <a:pPr>
                  <a:defRPr sz="1400"/>
                </a:pPr>
                <a:endParaRPr lang="en-US"/>
              </a:p>
            </c:txPr>
          </c:dLbls>
          <c:cat>
            <c:strRef>
              <c:f>Sheet1!$A$27:$A$29</c:f>
              <c:strCache>
                <c:ptCount val="3"/>
                <c:pt idx="0">
                  <c:v>Traditional Bio-mass</c:v>
                </c:pt>
                <c:pt idx="1">
                  <c:v>LPG</c:v>
                </c:pt>
                <c:pt idx="2">
                  <c:v>Others</c:v>
                </c:pt>
              </c:strCache>
            </c:strRef>
          </c:cat>
          <c:val>
            <c:numRef>
              <c:f>Sheet1!$B$27:$B$29</c:f>
              <c:numCache>
                <c:formatCode>0%</c:formatCode>
                <c:ptCount val="3"/>
                <c:pt idx="0">
                  <c:v>0.65000000000000024</c:v>
                </c:pt>
                <c:pt idx="1">
                  <c:v>0.26</c:v>
                </c:pt>
                <c:pt idx="2">
                  <c:v>9.0000000000000024E-2</c:v>
                </c:pt>
              </c:numCache>
            </c:numRef>
          </c:val>
        </c:ser>
        <c:firstSliceAng val="0"/>
      </c:pieChart>
    </c:plotArea>
    <c:legend>
      <c:legendPos val="r"/>
      <c:layout/>
      <c:txPr>
        <a:bodyPr/>
        <a:lstStyle/>
        <a:p>
          <a:pPr>
            <a:defRPr sz="1400"/>
          </a:pPr>
          <a:endParaRPr lang="en-US"/>
        </a:p>
      </c:txPr>
    </c:legend>
    <c:plotVisOnly val="1"/>
    <c:dispBlanksAs val="zero"/>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3000"/>
            </a:pPr>
            <a:r>
              <a:rPr lang="en-US" sz="3000"/>
              <a:t>Energy Scenario 2020</a:t>
            </a:r>
          </a:p>
        </c:rich>
      </c:tx>
      <c:layout/>
    </c:title>
    <c:plotArea>
      <c:layout/>
      <c:lineChart>
        <c:grouping val="standard"/>
        <c:ser>
          <c:idx val="0"/>
          <c:order val="0"/>
          <c:tx>
            <c:strRef>
              <c:f>Sheet1!$B$46</c:f>
              <c:strCache>
                <c:ptCount val="1"/>
                <c:pt idx="0">
                  <c:v>Demand for Electricity (In Billion Units)</c:v>
                </c:pt>
              </c:strCache>
            </c:strRef>
          </c:tx>
          <c:marker>
            <c:symbol val="none"/>
          </c:marker>
          <c:cat>
            <c:strRef>
              <c:f>Sheet1!$A$47:$A$57</c:f>
              <c:strCache>
                <c:ptCount val="11"/>
                <c:pt idx="0">
                  <c:v>2009-10</c:v>
                </c:pt>
                <c:pt idx="1">
                  <c:v>2010-11</c:v>
                </c:pt>
                <c:pt idx="2">
                  <c:v>2011-12</c:v>
                </c:pt>
                <c:pt idx="3">
                  <c:v>2012-13</c:v>
                </c:pt>
                <c:pt idx="4">
                  <c:v>2013-14</c:v>
                </c:pt>
                <c:pt idx="5">
                  <c:v>2014-15</c:v>
                </c:pt>
                <c:pt idx="6">
                  <c:v>2015-16</c:v>
                </c:pt>
                <c:pt idx="7">
                  <c:v>2016-17</c:v>
                </c:pt>
                <c:pt idx="8">
                  <c:v>2017-18</c:v>
                </c:pt>
                <c:pt idx="9">
                  <c:v>2018-19</c:v>
                </c:pt>
                <c:pt idx="10">
                  <c:v>2019-2020</c:v>
                </c:pt>
              </c:strCache>
            </c:strRef>
          </c:cat>
          <c:val>
            <c:numRef>
              <c:f>Sheet1!$B$47:$B$57</c:f>
              <c:numCache>
                <c:formatCode>General</c:formatCode>
                <c:ptCount val="11"/>
                <c:pt idx="0">
                  <c:v>850</c:v>
                </c:pt>
                <c:pt idx="1">
                  <c:v>900</c:v>
                </c:pt>
                <c:pt idx="2">
                  <c:v>950</c:v>
                </c:pt>
                <c:pt idx="3">
                  <c:v>1000</c:v>
                </c:pt>
                <c:pt idx="4">
                  <c:v>1100</c:v>
                </c:pt>
                <c:pt idx="5">
                  <c:v>1200</c:v>
                </c:pt>
                <c:pt idx="6">
                  <c:v>1300</c:v>
                </c:pt>
                <c:pt idx="7">
                  <c:v>1400</c:v>
                </c:pt>
                <c:pt idx="8">
                  <c:v>1500</c:v>
                </c:pt>
                <c:pt idx="9">
                  <c:v>1600</c:v>
                </c:pt>
                <c:pt idx="10">
                  <c:v>1700</c:v>
                </c:pt>
              </c:numCache>
            </c:numRef>
          </c:val>
        </c:ser>
        <c:ser>
          <c:idx val="1"/>
          <c:order val="1"/>
          <c:tx>
            <c:strRef>
              <c:f>Sheet1!$C$46</c:f>
              <c:strCache>
                <c:ptCount val="1"/>
                <c:pt idx="0">
                  <c:v>Share of Renewables  (In Billion Units) (Grid) (As per the NAPCC)</c:v>
                </c:pt>
              </c:strCache>
            </c:strRef>
          </c:tx>
          <c:marker>
            <c:symbol val="none"/>
          </c:marker>
          <c:cat>
            <c:strRef>
              <c:f>Sheet1!$A$47:$A$57</c:f>
              <c:strCache>
                <c:ptCount val="11"/>
                <c:pt idx="0">
                  <c:v>2009-10</c:v>
                </c:pt>
                <c:pt idx="1">
                  <c:v>2010-11</c:v>
                </c:pt>
                <c:pt idx="2">
                  <c:v>2011-12</c:v>
                </c:pt>
                <c:pt idx="3">
                  <c:v>2012-13</c:v>
                </c:pt>
                <c:pt idx="4">
                  <c:v>2013-14</c:v>
                </c:pt>
                <c:pt idx="5">
                  <c:v>2014-15</c:v>
                </c:pt>
                <c:pt idx="6">
                  <c:v>2015-16</c:v>
                </c:pt>
                <c:pt idx="7">
                  <c:v>2016-17</c:v>
                </c:pt>
                <c:pt idx="8">
                  <c:v>2017-18</c:v>
                </c:pt>
                <c:pt idx="9">
                  <c:v>2018-19</c:v>
                </c:pt>
                <c:pt idx="10">
                  <c:v>2019-2020</c:v>
                </c:pt>
              </c:strCache>
            </c:strRef>
          </c:cat>
          <c:val>
            <c:numRef>
              <c:f>Sheet1!$C$47:$C$57</c:f>
              <c:numCache>
                <c:formatCode>General</c:formatCode>
                <c:ptCount val="11"/>
                <c:pt idx="0">
                  <c:v>42</c:v>
                </c:pt>
                <c:pt idx="1">
                  <c:v>55</c:v>
                </c:pt>
                <c:pt idx="2">
                  <c:v>70</c:v>
                </c:pt>
                <c:pt idx="3">
                  <c:v>85</c:v>
                </c:pt>
                <c:pt idx="4">
                  <c:v>100</c:v>
                </c:pt>
                <c:pt idx="5">
                  <c:v>120</c:v>
                </c:pt>
                <c:pt idx="6">
                  <c:v>140</c:v>
                </c:pt>
                <c:pt idx="7">
                  <c:v>160</c:v>
                </c:pt>
                <c:pt idx="8">
                  <c:v>190</c:v>
                </c:pt>
                <c:pt idx="9">
                  <c:v>220</c:v>
                </c:pt>
                <c:pt idx="10">
                  <c:v>260</c:v>
                </c:pt>
              </c:numCache>
            </c:numRef>
          </c:val>
        </c:ser>
        <c:ser>
          <c:idx val="2"/>
          <c:order val="2"/>
          <c:tx>
            <c:strRef>
              <c:f>Sheet1!$D$46</c:f>
              <c:strCache>
                <c:ptCount val="1"/>
                <c:pt idx="0">
                  <c:v>Share of Renewable in off-grid applications for energy access</c:v>
                </c:pt>
              </c:strCache>
            </c:strRef>
          </c:tx>
          <c:marker>
            <c:symbol val="none"/>
          </c:marker>
          <c:cat>
            <c:strRef>
              <c:f>Sheet1!$A$47:$A$57</c:f>
              <c:strCache>
                <c:ptCount val="11"/>
                <c:pt idx="0">
                  <c:v>2009-10</c:v>
                </c:pt>
                <c:pt idx="1">
                  <c:v>2010-11</c:v>
                </c:pt>
                <c:pt idx="2">
                  <c:v>2011-12</c:v>
                </c:pt>
                <c:pt idx="3">
                  <c:v>2012-13</c:v>
                </c:pt>
                <c:pt idx="4">
                  <c:v>2013-14</c:v>
                </c:pt>
                <c:pt idx="5">
                  <c:v>2014-15</c:v>
                </c:pt>
                <c:pt idx="6">
                  <c:v>2015-16</c:v>
                </c:pt>
                <c:pt idx="7">
                  <c:v>2016-17</c:v>
                </c:pt>
                <c:pt idx="8">
                  <c:v>2017-18</c:v>
                </c:pt>
                <c:pt idx="9">
                  <c:v>2018-19</c:v>
                </c:pt>
                <c:pt idx="10">
                  <c:v>2019-2020</c:v>
                </c:pt>
              </c:strCache>
            </c:strRef>
          </c:cat>
          <c:val>
            <c:numRef>
              <c:f>Sheet1!$D$47:$D$57</c:f>
              <c:numCache>
                <c:formatCode>General</c:formatCode>
                <c:ptCount val="11"/>
                <c:pt idx="0">
                  <c:v>5</c:v>
                </c:pt>
                <c:pt idx="1">
                  <c:v>7</c:v>
                </c:pt>
                <c:pt idx="2">
                  <c:v>10</c:v>
                </c:pt>
                <c:pt idx="3">
                  <c:v>15</c:v>
                </c:pt>
                <c:pt idx="4">
                  <c:v>20</c:v>
                </c:pt>
                <c:pt idx="5">
                  <c:v>30</c:v>
                </c:pt>
                <c:pt idx="6">
                  <c:v>40</c:v>
                </c:pt>
                <c:pt idx="7">
                  <c:v>55</c:v>
                </c:pt>
                <c:pt idx="8">
                  <c:v>65</c:v>
                </c:pt>
                <c:pt idx="9">
                  <c:v>80</c:v>
                </c:pt>
                <c:pt idx="10">
                  <c:v>100</c:v>
                </c:pt>
              </c:numCache>
            </c:numRef>
          </c:val>
        </c:ser>
        <c:ser>
          <c:idx val="3"/>
          <c:order val="3"/>
          <c:tx>
            <c:strRef>
              <c:f>Sheet1!$E$46</c:f>
              <c:strCache>
                <c:ptCount val="1"/>
                <c:pt idx="0">
                  <c:v>Share of Avoided Generation due to energy efficiency measures</c:v>
                </c:pt>
              </c:strCache>
            </c:strRef>
          </c:tx>
          <c:marker>
            <c:symbol val="none"/>
          </c:marker>
          <c:cat>
            <c:strRef>
              <c:f>Sheet1!$A$47:$A$57</c:f>
              <c:strCache>
                <c:ptCount val="11"/>
                <c:pt idx="0">
                  <c:v>2009-10</c:v>
                </c:pt>
                <c:pt idx="1">
                  <c:v>2010-11</c:v>
                </c:pt>
                <c:pt idx="2">
                  <c:v>2011-12</c:v>
                </c:pt>
                <c:pt idx="3">
                  <c:v>2012-13</c:v>
                </c:pt>
                <c:pt idx="4">
                  <c:v>2013-14</c:v>
                </c:pt>
                <c:pt idx="5">
                  <c:v>2014-15</c:v>
                </c:pt>
                <c:pt idx="6">
                  <c:v>2015-16</c:v>
                </c:pt>
                <c:pt idx="7">
                  <c:v>2016-17</c:v>
                </c:pt>
                <c:pt idx="8">
                  <c:v>2017-18</c:v>
                </c:pt>
                <c:pt idx="9">
                  <c:v>2018-19</c:v>
                </c:pt>
                <c:pt idx="10">
                  <c:v>2019-2020</c:v>
                </c:pt>
              </c:strCache>
            </c:strRef>
          </c:cat>
          <c:val>
            <c:numRef>
              <c:f>Sheet1!$E$47:$E$57</c:f>
              <c:numCache>
                <c:formatCode>General</c:formatCode>
                <c:ptCount val="11"/>
                <c:pt idx="0">
                  <c:v>50</c:v>
                </c:pt>
                <c:pt idx="1">
                  <c:v>100</c:v>
                </c:pt>
                <c:pt idx="2">
                  <c:v>150</c:v>
                </c:pt>
                <c:pt idx="3">
                  <c:v>200</c:v>
                </c:pt>
                <c:pt idx="4">
                  <c:v>250</c:v>
                </c:pt>
                <c:pt idx="5">
                  <c:v>300</c:v>
                </c:pt>
                <c:pt idx="6">
                  <c:v>350</c:v>
                </c:pt>
                <c:pt idx="7">
                  <c:v>400</c:v>
                </c:pt>
                <c:pt idx="8">
                  <c:v>450</c:v>
                </c:pt>
                <c:pt idx="9">
                  <c:v>500</c:v>
                </c:pt>
                <c:pt idx="10">
                  <c:v>600</c:v>
                </c:pt>
              </c:numCache>
            </c:numRef>
          </c:val>
        </c:ser>
        <c:ser>
          <c:idx val="4"/>
          <c:order val="4"/>
          <c:tx>
            <c:strRef>
              <c:f>Sheet1!$F$46</c:f>
              <c:strCache>
                <c:ptCount val="1"/>
                <c:pt idx="0">
                  <c:v>Net Green Energy</c:v>
                </c:pt>
              </c:strCache>
            </c:strRef>
          </c:tx>
          <c:marker>
            <c:symbol val="none"/>
          </c:marker>
          <c:cat>
            <c:strRef>
              <c:f>Sheet1!$A$47:$A$57</c:f>
              <c:strCache>
                <c:ptCount val="11"/>
                <c:pt idx="0">
                  <c:v>2009-10</c:v>
                </c:pt>
                <c:pt idx="1">
                  <c:v>2010-11</c:v>
                </c:pt>
                <c:pt idx="2">
                  <c:v>2011-12</c:v>
                </c:pt>
                <c:pt idx="3">
                  <c:v>2012-13</c:v>
                </c:pt>
                <c:pt idx="4">
                  <c:v>2013-14</c:v>
                </c:pt>
                <c:pt idx="5">
                  <c:v>2014-15</c:v>
                </c:pt>
                <c:pt idx="6">
                  <c:v>2015-16</c:v>
                </c:pt>
                <c:pt idx="7">
                  <c:v>2016-17</c:v>
                </c:pt>
                <c:pt idx="8">
                  <c:v>2017-18</c:v>
                </c:pt>
                <c:pt idx="9">
                  <c:v>2018-19</c:v>
                </c:pt>
                <c:pt idx="10">
                  <c:v>2019-2020</c:v>
                </c:pt>
              </c:strCache>
            </c:strRef>
          </c:cat>
          <c:val>
            <c:numRef>
              <c:f>Sheet1!$F$47:$F$57</c:f>
              <c:numCache>
                <c:formatCode>General</c:formatCode>
                <c:ptCount val="11"/>
                <c:pt idx="0">
                  <c:v>97</c:v>
                </c:pt>
                <c:pt idx="1">
                  <c:v>162</c:v>
                </c:pt>
                <c:pt idx="2">
                  <c:v>230</c:v>
                </c:pt>
                <c:pt idx="3">
                  <c:v>300</c:v>
                </c:pt>
                <c:pt idx="4">
                  <c:v>370</c:v>
                </c:pt>
                <c:pt idx="5">
                  <c:v>450</c:v>
                </c:pt>
                <c:pt idx="6">
                  <c:v>530</c:v>
                </c:pt>
                <c:pt idx="7">
                  <c:v>615</c:v>
                </c:pt>
                <c:pt idx="8">
                  <c:v>705</c:v>
                </c:pt>
                <c:pt idx="9">
                  <c:v>800</c:v>
                </c:pt>
                <c:pt idx="10">
                  <c:v>960</c:v>
                </c:pt>
              </c:numCache>
            </c:numRef>
          </c:val>
        </c:ser>
        <c:ser>
          <c:idx val="5"/>
          <c:order val="5"/>
          <c:tx>
            <c:strRef>
              <c:f>Sheet1!$G$46</c:f>
              <c:strCache>
                <c:ptCount val="1"/>
                <c:pt idx="0">
                  <c:v>Conventional Power</c:v>
                </c:pt>
              </c:strCache>
            </c:strRef>
          </c:tx>
          <c:marker>
            <c:symbol val="none"/>
          </c:marker>
          <c:cat>
            <c:strRef>
              <c:f>Sheet1!$A$47:$A$57</c:f>
              <c:strCache>
                <c:ptCount val="11"/>
                <c:pt idx="0">
                  <c:v>2009-10</c:v>
                </c:pt>
                <c:pt idx="1">
                  <c:v>2010-11</c:v>
                </c:pt>
                <c:pt idx="2">
                  <c:v>2011-12</c:v>
                </c:pt>
                <c:pt idx="3">
                  <c:v>2012-13</c:v>
                </c:pt>
                <c:pt idx="4">
                  <c:v>2013-14</c:v>
                </c:pt>
                <c:pt idx="5">
                  <c:v>2014-15</c:v>
                </c:pt>
                <c:pt idx="6">
                  <c:v>2015-16</c:v>
                </c:pt>
                <c:pt idx="7">
                  <c:v>2016-17</c:v>
                </c:pt>
                <c:pt idx="8">
                  <c:v>2017-18</c:v>
                </c:pt>
                <c:pt idx="9">
                  <c:v>2018-19</c:v>
                </c:pt>
                <c:pt idx="10">
                  <c:v>2019-2020</c:v>
                </c:pt>
              </c:strCache>
            </c:strRef>
          </c:cat>
          <c:val>
            <c:numRef>
              <c:f>Sheet1!$G$47:$G$57</c:f>
              <c:numCache>
                <c:formatCode>General</c:formatCode>
                <c:ptCount val="11"/>
                <c:pt idx="0">
                  <c:v>753</c:v>
                </c:pt>
                <c:pt idx="1">
                  <c:v>738</c:v>
                </c:pt>
                <c:pt idx="2">
                  <c:v>720</c:v>
                </c:pt>
                <c:pt idx="3">
                  <c:v>700</c:v>
                </c:pt>
                <c:pt idx="4">
                  <c:v>730</c:v>
                </c:pt>
                <c:pt idx="5">
                  <c:v>750</c:v>
                </c:pt>
                <c:pt idx="6">
                  <c:v>770</c:v>
                </c:pt>
                <c:pt idx="7">
                  <c:v>785</c:v>
                </c:pt>
                <c:pt idx="8">
                  <c:v>795</c:v>
                </c:pt>
                <c:pt idx="9">
                  <c:v>800</c:v>
                </c:pt>
                <c:pt idx="10">
                  <c:v>740</c:v>
                </c:pt>
              </c:numCache>
            </c:numRef>
          </c:val>
        </c:ser>
        <c:marker val="1"/>
        <c:axId val="67761664"/>
        <c:axId val="67763200"/>
      </c:lineChart>
      <c:catAx>
        <c:axId val="67761664"/>
        <c:scaling>
          <c:orientation val="minMax"/>
        </c:scaling>
        <c:axPos val="b"/>
        <c:tickLblPos val="nextTo"/>
        <c:crossAx val="67763200"/>
        <c:crosses val="autoZero"/>
        <c:auto val="1"/>
        <c:lblAlgn val="ctr"/>
        <c:lblOffset val="100"/>
      </c:catAx>
      <c:valAx>
        <c:axId val="67763200"/>
        <c:scaling>
          <c:orientation val="minMax"/>
        </c:scaling>
        <c:axPos val="l"/>
        <c:majorGridlines/>
        <c:title>
          <c:tx>
            <c:rich>
              <a:bodyPr rot="0" vert="wordArtVert"/>
              <a:lstStyle/>
              <a:p>
                <a:pPr>
                  <a:defRPr/>
                </a:pPr>
                <a:r>
                  <a:rPr lang="en-US"/>
                  <a:t>In Billion Units</a:t>
                </a:r>
              </a:p>
            </c:rich>
          </c:tx>
          <c:layout/>
        </c:title>
        <c:numFmt formatCode="General" sourceLinked="1"/>
        <c:tickLblPos val="nextTo"/>
        <c:crossAx val="67761664"/>
        <c:crosses val="autoZero"/>
        <c:crossBetween val="between"/>
      </c:valAx>
    </c:plotArea>
    <c:legend>
      <c:legendPos val="r"/>
      <c:layout/>
    </c:legend>
    <c:plotVisOnly val="1"/>
    <c:dispBlanksAs val="gap"/>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1CFF8D5-D7A3-42A8-99AE-5761E62A6AE0}" type="datetimeFigureOut">
              <a:rPr lang="en-IN"/>
              <a:pPr>
                <a:defRPr/>
              </a:pPr>
              <a:t>10-08-2011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3009B45-520A-40F9-9E17-3238BF361865}"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a:bodyPr>
          <a:lstStyle/>
          <a:p>
            <a:pPr fontAlgn="auto">
              <a:spcBef>
                <a:spcPts val="0"/>
              </a:spcBef>
              <a:spcAft>
                <a:spcPts val="0"/>
              </a:spcAft>
              <a:defRPr/>
            </a:pPr>
            <a:r>
              <a:rPr lang="en-US" dirty="0" smtClean="0"/>
              <a:t>In many cases developing countries are taking substantial mitigation effort. Accelerated action is urgently needed and possible. It must be enabled with support. In order to strengthen and deepen these efforts, CAN makes the following recommendations: </a:t>
            </a:r>
            <a:endParaRPr lang="en-AU" dirty="0" smtClean="0"/>
          </a:p>
          <a:p>
            <a:pPr fontAlgn="auto">
              <a:spcBef>
                <a:spcPts val="0"/>
              </a:spcBef>
              <a:spcAft>
                <a:spcPts val="0"/>
              </a:spcAft>
              <a:defRPr/>
            </a:pPr>
            <a:r>
              <a:rPr lang="en-US" dirty="0" smtClean="0"/>
              <a:t>Clear and common guidelines for the development of NAMAs to enhance the understanding of developing country action should be adopted as recommendations at the Durban COP/CMP.</a:t>
            </a:r>
            <a:endParaRPr lang="en-AU" dirty="0" smtClean="0"/>
          </a:p>
          <a:p>
            <a:pPr fontAlgn="auto">
              <a:spcBef>
                <a:spcPts val="0"/>
              </a:spcBef>
              <a:spcAft>
                <a:spcPts val="0"/>
              </a:spcAft>
              <a:defRPr/>
            </a:pPr>
            <a:r>
              <a:rPr lang="en-US" dirty="0" smtClean="0"/>
              <a:t>Parties should make submissions and plan a workshop on the development of common guidelines for methodologies and assumptions underpinning the definition of BAU, this is necessary for a robust assessment of the overall effort and environmental integrity of the combined effort of Parties.</a:t>
            </a:r>
            <a:endParaRPr lang="en-AU" dirty="0" smtClean="0"/>
          </a:p>
          <a:p>
            <a:pPr fontAlgn="auto">
              <a:spcBef>
                <a:spcPts val="0"/>
              </a:spcBef>
              <a:spcAft>
                <a:spcPts val="0"/>
              </a:spcAft>
              <a:defRPr/>
            </a:pPr>
            <a:r>
              <a:rPr lang="en-US" dirty="0" smtClean="0"/>
              <a:t>A clear plan showing how support - financial, technological and capacity building – will be provided for the development and implementation of NAMAs must be developed, as well as a robust system of MRV for support. </a:t>
            </a:r>
            <a:endParaRPr lang="en-AU" dirty="0" smtClean="0"/>
          </a:p>
          <a:p>
            <a:pPr fontAlgn="auto">
              <a:spcBef>
                <a:spcPts val="0"/>
              </a:spcBef>
              <a:spcAft>
                <a:spcPts val="0"/>
              </a:spcAft>
              <a:defRPr/>
            </a:pPr>
            <a:r>
              <a:rPr lang="en-US" dirty="0" smtClean="0"/>
              <a:t>A work </a:t>
            </a:r>
            <a:r>
              <a:rPr lang="en-US" dirty="0" err="1" smtClean="0"/>
              <a:t>programme</a:t>
            </a:r>
            <a:r>
              <a:rPr lang="en-US" dirty="0" smtClean="0"/>
              <a:t> should commence for the development of the registry and a robust MRV system to ensure both are </a:t>
            </a:r>
            <a:r>
              <a:rPr lang="en-US" dirty="0" err="1" smtClean="0"/>
              <a:t>operationalised</a:t>
            </a:r>
            <a:r>
              <a:rPr lang="en-US" dirty="0" smtClean="0"/>
              <a:t> at Durban – enabling recognition of early action and matching enhanced action with support.</a:t>
            </a:r>
            <a:endParaRPr lang="en-AU" dirty="0" smtClean="0"/>
          </a:p>
          <a:p>
            <a:pPr fontAlgn="auto">
              <a:spcBef>
                <a:spcPts val="0"/>
              </a:spcBef>
              <a:spcAft>
                <a:spcPts val="0"/>
              </a:spcAft>
              <a:defRPr/>
            </a:pPr>
            <a:r>
              <a:rPr lang="en-US" dirty="0" smtClean="0"/>
              <a:t>A number of parties presented ways in which they were locating their NAMAs within longer-term low emission plans for their countries; parties should create the opportunities within next sessions to explore this further. This should be with a view to creating an architecture where NAMAs can be developed within the context of long-term Low Emission Development Strategies (LEDs) / Plans (2050) mentioned in paragraph 65 of the decision listed in FCCC/CP/2010/7/Add.1 </a:t>
            </a:r>
            <a:endParaRPr lang="en-AU" dirty="0" smtClean="0"/>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D96400-F357-4CD3-AED9-2D832DAFD933}" type="slidenum">
              <a:rPr lang="en-AU">
                <a:cs typeface="Arial" charset="0"/>
              </a:rPr>
              <a:pPr fontAlgn="base">
                <a:spcBef>
                  <a:spcPct val="0"/>
                </a:spcBef>
                <a:spcAft>
                  <a:spcPct val="0"/>
                </a:spcAft>
              </a:pPr>
              <a:t>6</a:t>
            </a:fld>
            <a:endParaRPr lang="en-A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fld id="{36C7BE6D-D57D-44EB-B619-4DB23B06D169}" type="datetimeFigureOut">
              <a:rPr lang="en-IN"/>
              <a:pPr>
                <a:defRPr/>
              </a:pPr>
              <a:t>10-08-2011</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92A584E5-612D-4DC3-A93E-5BFD444A191E}" type="slidenum">
              <a:rPr lang="en-IN"/>
              <a:pPr>
                <a:defRPr/>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DD95B0EA-98E8-4B85-B299-DCC4CBBC5FAA}" type="datetimeFigureOut">
              <a:rPr lang="en-IN"/>
              <a:pPr>
                <a:defRPr/>
              </a:pPr>
              <a:t>10-08-2011</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8C521E24-B77C-41F0-A3EB-82246155D713}" type="slidenum">
              <a:rPr lang="en-IN"/>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3D13ADB4-C674-4817-BC79-E70F2A59521D}" type="datetimeFigureOut">
              <a:rPr lang="en-IN"/>
              <a:pPr>
                <a:defRPr/>
              </a:pPr>
              <a:t>10-08-2011</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B7E648F4-3BCB-44CC-9DD8-4078636FB509}" type="slidenum">
              <a:rPr lang="en-IN"/>
              <a:pPr>
                <a:defRPr/>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91E22AA0-F857-4165-AD89-DE57044D79C2}" type="datetimeFigureOut">
              <a:rPr lang="en-IN"/>
              <a:pPr>
                <a:defRPr/>
              </a:pPr>
              <a:t>10-08-2011</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843D7D13-7D71-417B-B01D-2283240AC207}" type="slidenum">
              <a:rPr lang="en-IN"/>
              <a:pPr>
                <a:defRPr/>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3B56AC7-B95B-42E5-A88A-BDFEEDDE5487}" type="datetimeFigureOut">
              <a:rPr lang="en-IN"/>
              <a:pPr>
                <a:defRPr/>
              </a:pPr>
              <a:t>10-08-2011</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4BB27AEE-EF02-4FCE-A864-EAEABDC1402E}" type="slidenum">
              <a:rPr lang="en-IN"/>
              <a:pPr>
                <a:defRPr/>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3"/>
          <p:cNvSpPr>
            <a:spLocks noGrp="1"/>
          </p:cNvSpPr>
          <p:nvPr>
            <p:ph type="dt" sz="half" idx="10"/>
          </p:nvPr>
        </p:nvSpPr>
        <p:spPr/>
        <p:txBody>
          <a:bodyPr/>
          <a:lstStyle>
            <a:lvl1pPr>
              <a:defRPr/>
            </a:lvl1pPr>
          </a:lstStyle>
          <a:p>
            <a:pPr>
              <a:defRPr/>
            </a:pPr>
            <a:fld id="{E3710FD9-EFAD-417D-BBD8-5CBB4911EB4E}" type="datetimeFigureOut">
              <a:rPr lang="en-IN"/>
              <a:pPr>
                <a:defRPr/>
              </a:pPr>
              <a:t>10-08-2011</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0924DD86-68C8-467C-84CC-A274F9015558}" type="slidenum">
              <a:rPr lang="en-IN"/>
              <a:pPr>
                <a:defRPr/>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3"/>
          <p:cNvSpPr>
            <a:spLocks noGrp="1"/>
          </p:cNvSpPr>
          <p:nvPr>
            <p:ph type="dt" sz="half" idx="10"/>
          </p:nvPr>
        </p:nvSpPr>
        <p:spPr/>
        <p:txBody>
          <a:bodyPr/>
          <a:lstStyle>
            <a:lvl1pPr>
              <a:defRPr/>
            </a:lvl1pPr>
          </a:lstStyle>
          <a:p>
            <a:pPr>
              <a:defRPr/>
            </a:pPr>
            <a:fld id="{8F43D8E6-8833-4214-A9B0-636F825DAE2E}" type="datetimeFigureOut">
              <a:rPr lang="en-IN"/>
              <a:pPr>
                <a:defRPr/>
              </a:pPr>
              <a:t>10-08-2011</a:t>
            </a:fld>
            <a:endParaRPr lang="en-IN"/>
          </a:p>
        </p:txBody>
      </p:sp>
      <p:sp>
        <p:nvSpPr>
          <p:cNvPr id="8" name="Footer Placeholder 4"/>
          <p:cNvSpPr>
            <a:spLocks noGrp="1"/>
          </p:cNvSpPr>
          <p:nvPr>
            <p:ph type="ftr" sz="quarter" idx="11"/>
          </p:nvPr>
        </p:nvSpPr>
        <p:spPr/>
        <p:txBody>
          <a:bodyPr/>
          <a:lstStyle>
            <a:lvl1pPr>
              <a:defRPr/>
            </a:lvl1pPr>
          </a:lstStyle>
          <a:p>
            <a:pPr>
              <a:defRPr/>
            </a:pPr>
            <a:endParaRPr lang="en-IN"/>
          </a:p>
        </p:txBody>
      </p:sp>
      <p:sp>
        <p:nvSpPr>
          <p:cNvPr id="9" name="Slide Number Placeholder 5"/>
          <p:cNvSpPr>
            <a:spLocks noGrp="1"/>
          </p:cNvSpPr>
          <p:nvPr>
            <p:ph type="sldNum" sz="quarter" idx="12"/>
          </p:nvPr>
        </p:nvSpPr>
        <p:spPr/>
        <p:txBody>
          <a:bodyPr/>
          <a:lstStyle>
            <a:lvl1pPr>
              <a:defRPr/>
            </a:lvl1pPr>
          </a:lstStyle>
          <a:p>
            <a:pPr>
              <a:defRPr/>
            </a:pPr>
            <a:fld id="{43AC8FCE-0E8A-45C3-B47B-71D24FFFEFFE}" type="slidenum">
              <a:rPr lang="en-IN"/>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fld id="{6E61CB05-65B4-49DF-89EF-F88B2BDA4B4A}" type="datetimeFigureOut">
              <a:rPr lang="en-IN"/>
              <a:pPr>
                <a:defRPr/>
              </a:pPr>
              <a:t>10-08-2011</a:t>
            </a:fld>
            <a:endParaRPr lang="en-IN"/>
          </a:p>
        </p:txBody>
      </p:sp>
      <p:sp>
        <p:nvSpPr>
          <p:cNvPr id="4" name="Footer Placeholder 4"/>
          <p:cNvSpPr>
            <a:spLocks noGrp="1"/>
          </p:cNvSpPr>
          <p:nvPr>
            <p:ph type="ftr" sz="quarter" idx="11"/>
          </p:nvPr>
        </p:nvSpPr>
        <p:spPr/>
        <p:txBody>
          <a:bodyPr/>
          <a:lstStyle>
            <a:lvl1pPr>
              <a:defRPr/>
            </a:lvl1pPr>
          </a:lstStyle>
          <a:p>
            <a:pPr>
              <a:defRPr/>
            </a:pPr>
            <a:endParaRPr lang="en-IN"/>
          </a:p>
        </p:txBody>
      </p:sp>
      <p:sp>
        <p:nvSpPr>
          <p:cNvPr id="5" name="Slide Number Placeholder 5"/>
          <p:cNvSpPr>
            <a:spLocks noGrp="1"/>
          </p:cNvSpPr>
          <p:nvPr>
            <p:ph type="sldNum" sz="quarter" idx="12"/>
          </p:nvPr>
        </p:nvSpPr>
        <p:spPr/>
        <p:txBody>
          <a:bodyPr/>
          <a:lstStyle>
            <a:lvl1pPr>
              <a:defRPr/>
            </a:lvl1pPr>
          </a:lstStyle>
          <a:p>
            <a:pPr>
              <a:defRPr/>
            </a:pPr>
            <a:fld id="{FC30C0AE-5FAE-47CA-BD5B-DB2307534F8B}" type="slidenum">
              <a:rPr lang="en-IN"/>
              <a:pPr>
                <a:defRPr/>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1DC954B-0698-4810-BC9E-3500B5E2C392}" type="datetimeFigureOut">
              <a:rPr lang="en-IN"/>
              <a:pPr>
                <a:defRPr/>
              </a:pPr>
              <a:t>10-08-2011</a:t>
            </a:fld>
            <a:endParaRPr lang="en-IN"/>
          </a:p>
        </p:txBody>
      </p:sp>
      <p:sp>
        <p:nvSpPr>
          <p:cNvPr id="3" name="Footer Placeholder 4"/>
          <p:cNvSpPr>
            <a:spLocks noGrp="1"/>
          </p:cNvSpPr>
          <p:nvPr>
            <p:ph type="ftr" sz="quarter" idx="11"/>
          </p:nvPr>
        </p:nvSpPr>
        <p:spPr/>
        <p:txBody>
          <a:bodyPr/>
          <a:lstStyle>
            <a:lvl1pPr>
              <a:defRPr/>
            </a:lvl1pPr>
          </a:lstStyle>
          <a:p>
            <a:pPr>
              <a:defRPr/>
            </a:pPr>
            <a:endParaRPr lang="en-IN"/>
          </a:p>
        </p:txBody>
      </p:sp>
      <p:sp>
        <p:nvSpPr>
          <p:cNvPr id="4" name="Slide Number Placeholder 5"/>
          <p:cNvSpPr>
            <a:spLocks noGrp="1"/>
          </p:cNvSpPr>
          <p:nvPr>
            <p:ph type="sldNum" sz="quarter" idx="12"/>
          </p:nvPr>
        </p:nvSpPr>
        <p:spPr/>
        <p:txBody>
          <a:bodyPr/>
          <a:lstStyle>
            <a:lvl1pPr>
              <a:defRPr/>
            </a:lvl1pPr>
          </a:lstStyle>
          <a:p>
            <a:pPr>
              <a:defRPr/>
            </a:pPr>
            <a:fld id="{34708033-2369-4576-90FF-2AD0064201D9}" type="slidenum">
              <a:rPr lang="en-IN"/>
              <a:pPr>
                <a:defRPr/>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61C4C85-F58B-4ACA-9C84-531016A31506}" type="datetimeFigureOut">
              <a:rPr lang="en-IN"/>
              <a:pPr>
                <a:defRPr/>
              </a:pPr>
              <a:t>10-08-2011</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2CD4B01A-13AB-48EF-9027-1C2F3671F4F5}" type="slidenum">
              <a:rPr lang="en-IN"/>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AC8C6DA-F3EC-4425-8509-C3997A3D19FC}" type="datetimeFigureOut">
              <a:rPr lang="en-IN"/>
              <a:pPr>
                <a:defRPr/>
              </a:pPr>
              <a:t>10-08-2011</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BEAD0D4E-159F-40D0-8DA4-5FF6808D5AA9}" type="slidenum">
              <a:rPr lang="en-IN"/>
              <a:pPr>
                <a:defRPr/>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7C8AF1D-299A-43C2-A6EA-102136370864}" type="datetimeFigureOut">
              <a:rPr lang="en-IN"/>
              <a:pPr>
                <a:defRPr/>
              </a:pPr>
              <a:t>10-08-2011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851957B-3464-4915-AB94-AAABB18F701E}" type="slidenum">
              <a:rPr lang="en-IN"/>
              <a:pPr>
                <a:defRPr/>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smtClean="0"/>
              <a:t>Nationally Appropriate Mitigation Actions</a:t>
            </a:r>
            <a:endParaRPr lang="en-IN" smtClean="0"/>
          </a:p>
        </p:txBody>
      </p:sp>
      <p:sp>
        <p:nvSpPr>
          <p:cNvPr id="3" name="Subtitle 2"/>
          <p:cNvSpPr>
            <a:spLocks noGrp="1"/>
          </p:cNvSpPr>
          <p:nvPr>
            <p:ph type="subTitle" idx="1"/>
          </p:nvPr>
        </p:nvSpPr>
        <p:spPr>
          <a:xfrm>
            <a:off x="1371600" y="3886200"/>
            <a:ext cx="6400800" cy="1198563"/>
          </a:xfrm>
        </p:spPr>
        <p:txBody>
          <a:bodyPr rtlCol="0">
            <a:normAutofit/>
          </a:bodyPr>
          <a:lstStyle/>
          <a:p>
            <a:pPr fontAlgn="auto">
              <a:spcAft>
                <a:spcPts val="0"/>
              </a:spcAft>
              <a:buFont typeface="Arial" pitchFamily="34" charset="0"/>
              <a:buNone/>
              <a:defRPr/>
            </a:pPr>
            <a:r>
              <a:rPr lang="en-US" dirty="0" smtClean="0"/>
              <a:t>What Could “Nationally Appropriate” Entail in an Indian Context</a:t>
            </a:r>
            <a:endParaRPr lang="en-IN" dirty="0" smtClean="0"/>
          </a:p>
        </p:txBody>
      </p:sp>
      <p:sp>
        <p:nvSpPr>
          <p:cNvPr id="4" name="TextBox 3"/>
          <p:cNvSpPr txBox="1"/>
          <p:nvPr/>
        </p:nvSpPr>
        <p:spPr>
          <a:xfrm>
            <a:off x="755576" y="5517232"/>
            <a:ext cx="7560840" cy="369332"/>
          </a:xfrm>
          <a:prstGeom prst="rect">
            <a:avLst/>
          </a:prstGeom>
          <a:noFill/>
        </p:spPr>
        <p:txBody>
          <a:bodyPr wrap="square" rtlCol="0">
            <a:spAutoFit/>
          </a:bodyPr>
          <a:lstStyle/>
          <a:p>
            <a:r>
              <a:rPr lang="en-US" dirty="0" smtClean="0"/>
              <a:t>Srinivas K, &amp; </a:t>
            </a:r>
            <a:r>
              <a:rPr lang="en-US" dirty="0" err="1" smtClean="0"/>
              <a:t>Tirthankar</a:t>
            </a:r>
            <a:r>
              <a:rPr lang="en-US" dirty="0" smtClean="0"/>
              <a:t> </a:t>
            </a:r>
            <a:r>
              <a:rPr lang="en-US" dirty="0" err="1" smtClean="0"/>
              <a:t>Mandal</a:t>
            </a:r>
            <a:r>
              <a:rPr lang="en-US" dirty="0" smtClean="0"/>
              <a:t>, CANSA, New Delhi, 11</a:t>
            </a:r>
            <a:r>
              <a:rPr lang="en-US" baseline="30000" dirty="0" smtClean="0"/>
              <a:t>th</a:t>
            </a:r>
            <a:r>
              <a:rPr lang="en-US" dirty="0" smtClean="0"/>
              <a:t> Aug,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4"/>
          <p:cNvSpPr>
            <a:spLocks noGrp="1"/>
          </p:cNvSpPr>
          <p:nvPr>
            <p:ph type="title"/>
          </p:nvPr>
        </p:nvSpPr>
        <p:spPr/>
        <p:txBody>
          <a:bodyPr/>
          <a:lstStyle/>
          <a:p>
            <a:r>
              <a:rPr lang="en-US" sz="3000" b="1" dirty="0" smtClean="0"/>
              <a:t>Energy Efficiency Improvement</a:t>
            </a:r>
            <a:endParaRPr lang="en-IN" sz="3000" b="1" dirty="0" smtClean="0"/>
          </a:p>
        </p:txBody>
      </p:sp>
      <p:sp>
        <p:nvSpPr>
          <p:cNvPr id="9219" name="Content Placeholder 5"/>
          <p:cNvSpPr>
            <a:spLocks noGrp="1"/>
          </p:cNvSpPr>
          <p:nvPr>
            <p:ph sz="half" idx="1"/>
          </p:nvPr>
        </p:nvSpPr>
        <p:spPr>
          <a:xfrm>
            <a:off x="457200" y="1600200"/>
            <a:ext cx="5699125" cy="4525963"/>
          </a:xfrm>
        </p:spPr>
        <p:txBody>
          <a:bodyPr/>
          <a:lstStyle/>
          <a:p>
            <a:r>
              <a:rPr lang="en-IN" sz="2000" smtClean="0"/>
              <a:t>India has the dubious record of being on the top slot of countries with regard to Transmission &amp; Distribution losses, which are 5-6 times more than the global average</a:t>
            </a:r>
          </a:p>
          <a:p>
            <a:endParaRPr lang="en-US" sz="2000" smtClean="0"/>
          </a:p>
          <a:p>
            <a:endParaRPr lang="en-US" sz="2000" smtClean="0"/>
          </a:p>
          <a:p>
            <a:endParaRPr lang="en-US" sz="2000" smtClean="0"/>
          </a:p>
          <a:p>
            <a:r>
              <a:rPr lang="en-US" sz="2000" smtClean="0"/>
              <a:t>Shifting to just end use appliances  to highly efficient could avoid 20,000 MW of peak demand and save 60 tWh of electricity by 2020 with 48 million tonnes of avoided CO2 (Prayas report)</a:t>
            </a:r>
            <a:endParaRPr lang="en-IN" sz="2000" smtClean="0"/>
          </a:p>
        </p:txBody>
      </p:sp>
      <p:pic>
        <p:nvPicPr>
          <p:cNvPr id="9220" name="Picture 3" descr="C:\Users\Public\Documents\My Documents\From Toshiba\Admin_Vasudha Foundation\All Folders\Raja NovDec 2009\Final Selected Picture\Typical transfrormer with wires going every where some for genuine connectivity and some questionable........IN PAGE 14.jpg"/>
          <p:cNvPicPr>
            <a:picLocks noChangeAspect="1" noChangeArrowheads="1"/>
          </p:cNvPicPr>
          <p:nvPr/>
        </p:nvPicPr>
        <p:blipFill>
          <a:blip r:embed="rId2" cstate="print"/>
          <a:srcRect/>
          <a:stretch>
            <a:fillRect/>
          </a:stretch>
        </p:blipFill>
        <p:spPr bwMode="auto">
          <a:xfrm>
            <a:off x="6300788" y="1536700"/>
            <a:ext cx="2447925" cy="1892300"/>
          </a:xfrm>
          <a:prstGeom prst="rect">
            <a:avLst/>
          </a:prstGeom>
          <a:noFill/>
          <a:ln w="9525">
            <a:noFill/>
            <a:miter lim="800000"/>
            <a:headEnd/>
            <a:tailEnd/>
          </a:ln>
        </p:spPr>
      </p:pic>
      <p:pic>
        <p:nvPicPr>
          <p:cNvPr id="9221" name="Picture 4"/>
          <p:cNvPicPr>
            <a:picLocks noChangeAspect="1" noChangeArrowheads="1"/>
          </p:cNvPicPr>
          <p:nvPr/>
        </p:nvPicPr>
        <p:blipFill>
          <a:blip r:embed="rId3" cstate="print"/>
          <a:srcRect/>
          <a:stretch>
            <a:fillRect/>
          </a:stretch>
        </p:blipFill>
        <p:spPr bwMode="auto">
          <a:xfrm>
            <a:off x="6227763" y="3644900"/>
            <a:ext cx="2635250" cy="18002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3000" b="1" dirty="0" smtClean="0"/>
              <a:t>Opportunities for the 12</a:t>
            </a:r>
            <a:r>
              <a:rPr lang="en-US" sz="3000" b="1" baseline="30000" dirty="0" smtClean="0"/>
              <a:t>th</a:t>
            </a:r>
            <a:r>
              <a:rPr lang="en-US" sz="3000" b="1" dirty="0" smtClean="0"/>
              <a:t> Plan</a:t>
            </a:r>
            <a:endParaRPr lang="en-IN" sz="3000" b="1" dirty="0" smtClean="0"/>
          </a:p>
        </p:txBody>
      </p:sp>
      <p:sp>
        <p:nvSpPr>
          <p:cNvPr id="3" name="Content Placeholder 2"/>
          <p:cNvSpPr>
            <a:spLocks noGrp="1"/>
          </p:cNvSpPr>
          <p:nvPr>
            <p:ph sz="half" idx="1"/>
          </p:nvPr>
        </p:nvSpPr>
        <p:spPr/>
        <p:txBody>
          <a:bodyPr rtlCol="0">
            <a:normAutofit fontScale="85000" lnSpcReduction="10000"/>
          </a:bodyPr>
          <a:lstStyle/>
          <a:p>
            <a:pPr fontAlgn="auto">
              <a:spcAft>
                <a:spcPts val="0"/>
              </a:spcAft>
              <a:buFont typeface="Arial" pitchFamily="34" charset="0"/>
              <a:buChar char="•"/>
              <a:defRPr/>
            </a:pPr>
            <a:r>
              <a:rPr lang="en-US" dirty="0" smtClean="0"/>
              <a:t>The 12</a:t>
            </a:r>
            <a:r>
              <a:rPr lang="en-US" baseline="30000" dirty="0" smtClean="0"/>
              <a:t>th</a:t>
            </a:r>
            <a:r>
              <a:rPr lang="en-US" dirty="0" smtClean="0"/>
              <a:t> Plan Strategies as outlined are as follows:</a:t>
            </a:r>
          </a:p>
          <a:p>
            <a:pPr lvl="1" fontAlgn="auto">
              <a:spcAft>
                <a:spcPts val="0"/>
              </a:spcAft>
              <a:buFont typeface="Arial" pitchFamily="34" charset="0"/>
              <a:buChar char="–"/>
              <a:defRPr/>
            </a:pPr>
            <a:r>
              <a:rPr lang="en-US" dirty="0" smtClean="0"/>
              <a:t>Enhanced Growth</a:t>
            </a:r>
          </a:p>
          <a:p>
            <a:pPr lvl="1" fontAlgn="auto">
              <a:spcAft>
                <a:spcPts val="0"/>
              </a:spcAft>
              <a:buFont typeface="Arial" pitchFamily="34" charset="0"/>
              <a:buChar char="–"/>
              <a:defRPr/>
            </a:pPr>
            <a:r>
              <a:rPr lang="en-US" dirty="0" smtClean="0"/>
              <a:t>Enhancing skills and faster generation of employment</a:t>
            </a:r>
          </a:p>
          <a:p>
            <a:pPr lvl="1" fontAlgn="auto">
              <a:spcAft>
                <a:spcPts val="0"/>
              </a:spcAft>
              <a:buFont typeface="Arial" pitchFamily="34" charset="0"/>
              <a:buChar char="–"/>
              <a:defRPr/>
            </a:pPr>
            <a:r>
              <a:rPr lang="en-US" dirty="0" smtClean="0"/>
              <a:t>Market development and market access and linking it to rural transformation and sustained growth of agriculture</a:t>
            </a:r>
          </a:p>
          <a:p>
            <a:pPr lvl="1" fontAlgn="auto">
              <a:spcAft>
                <a:spcPts val="0"/>
              </a:spcAft>
              <a:buFont typeface="Arial" pitchFamily="34" charset="0"/>
              <a:buChar char="–"/>
              <a:defRPr/>
            </a:pPr>
            <a:r>
              <a:rPr lang="en-US" dirty="0" smtClean="0"/>
              <a:t>Securing Energy Future</a:t>
            </a:r>
          </a:p>
          <a:p>
            <a:pPr lvl="1" fontAlgn="auto">
              <a:spcAft>
                <a:spcPts val="0"/>
              </a:spcAft>
              <a:buFont typeface="Arial" pitchFamily="34" charset="0"/>
              <a:buChar char="–"/>
              <a:defRPr/>
            </a:pPr>
            <a:r>
              <a:rPr lang="en-US" dirty="0" smtClean="0"/>
              <a:t>Accelerated development of transport infrastructure</a:t>
            </a:r>
          </a:p>
          <a:p>
            <a:pPr lvl="1"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IN" dirty="0" smtClean="0"/>
          </a:p>
        </p:txBody>
      </p:sp>
      <p:sp>
        <p:nvSpPr>
          <p:cNvPr id="5" name="Content Placeholder 4"/>
          <p:cNvSpPr>
            <a:spLocks noGrp="1"/>
          </p:cNvSpPr>
          <p:nvPr>
            <p:ph sz="half" idx="2"/>
          </p:nvPr>
        </p:nvSpPr>
        <p:spPr/>
        <p:txBody>
          <a:bodyPr rtlCol="0">
            <a:normAutofit fontScale="85000" lnSpcReduction="10000"/>
          </a:bodyPr>
          <a:lstStyle/>
          <a:p>
            <a:pPr fontAlgn="auto">
              <a:spcAft>
                <a:spcPts val="0"/>
              </a:spcAft>
              <a:buFont typeface="Arial" pitchFamily="34" charset="0"/>
              <a:buChar char="•"/>
              <a:defRPr/>
            </a:pPr>
            <a:r>
              <a:rPr lang="en-US" dirty="0" smtClean="0"/>
              <a:t>All of these together present an unique opportunity for India to opt for a low carbon pathway</a:t>
            </a:r>
          </a:p>
          <a:p>
            <a:pPr fontAlgn="auto">
              <a:spcAft>
                <a:spcPts val="0"/>
              </a:spcAft>
              <a:buFont typeface="Arial" pitchFamily="34" charset="0"/>
              <a:buChar char="•"/>
              <a:defRPr/>
            </a:pPr>
            <a:r>
              <a:rPr lang="en-US" dirty="0" smtClean="0"/>
              <a:t>These could be truly “Nationally Appropriate” as it also fits into the Government’s priority areas</a:t>
            </a:r>
          </a:p>
          <a:p>
            <a:pPr fontAlgn="auto">
              <a:spcAft>
                <a:spcPts val="0"/>
              </a:spcAft>
              <a:buFont typeface="Arial" pitchFamily="34" charset="0"/>
              <a:buChar char="•"/>
              <a:defRPr/>
            </a:pPr>
            <a:r>
              <a:rPr lang="en-US" dirty="0" smtClean="0"/>
              <a:t>Low carbon options will be expensive – but NAMA plans can reflect the need for additional resources</a:t>
            </a:r>
            <a:endParaRPr lang="en-IN"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4"/>
          <p:cNvSpPr txBox="1">
            <a:spLocks noChangeArrowheads="1"/>
          </p:cNvSpPr>
          <p:nvPr/>
        </p:nvSpPr>
        <p:spPr bwMode="auto">
          <a:xfrm>
            <a:off x="3059113" y="2649538"/>
            <a:ext cx="2319337" cy="708025"/>
          </a:xfrm>
          <a:prstGeom prst="rect">
            <a:avLst/>
          </a:prstGeom>
          <a:noFill/>
          <a:ln w="9525">
            <a:noFill/>
            <a:miter lim="800000"/>
            <a:headEnd/>
            <a:tailEnd/>
          </a:ln>
        </p:spPr>
        <p:txBody>
          <a:bodyPr wrap="none">
            <a:spAutoFit/>
          </a:bodyPr>
          <a:lstStyle/>
          <a:p>
            <a:r>
              <a:rPr lang="en-US" sz="4000"/>
              <a:t>Thank You</a:t>
            </a:r>
            <a:endParaRPr lang="en-IN" sz="4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68313" y="115888"/>
            <a:ext cx="8229600" cy="706437"/>
          </a:xfrm>
        </p:spPr>
        <p:txBody>
          <a:bodyPr/>
          <a:lstStyle/>
          <a:p>
            <a:r>
              <a:rPr lang="en-US" sz="3000" b="1" dirty="0" smtClean="0"/>
              <a:t>Evolution of “NAMA”</a:t>
            </a:r>
            <a:endParaRPr lang="en-IN" sz="3000" b="1" dirty="0" smtClean="0"/>
          </a:p>
        </p:txBody>
      </p:sp>
      <p:sp>
        <p:nvSpPr>
          <p:cNvPr id="3075" name="Content Placeholder 2"/>
          <p:cNvSpPr>
            <a:spLocks noGrp="1"/>
          </p:cNvSpPr>
          <p:nvPr>
            <p:ph sz="half" idx="1"/>
          </p:nvPr>
        </p:nvSpPr>
        <p:spPr>
          <a:xfrm>
            <a:off x="323850" y="908050"/>
            <a:ext cx="4608513" cy="5834063"/>
          </a:xfrm>
        </p:spPr>
        <p:txBody>
          <a:bodyPr/>
          <a:lstStyle/>
          <a:p>
            <a:r>
              <a:rPr lang="en-IN" sz="1800" dirty="0" smtClean="0"/>
              <a:t>Emerged in 2007 under the Bali Action Plan</a:t>
            </a:r>
          </a:p>
          <a:p>
            <a:endParaRPr lang="en-US" sz="1800" dirty="0" smtClean="0"/>
          </a:p>
          <a:p>
            <a:r>
              <a:rPr lang="en-IN" sz="1800" dirty="0" smtClean="0"/>
              <a:t>NAMAs promised to serve as a </a:t>
            </a:r>
            <a:r>
              <a:rPr lang="en-IN" sz="1800" b="1" dirty="0" smtClean="0">
                <a:solidFill>
                  <a:schemeClr val="accent6"/>
                </a:solidFill>
              </a:rPr>
              <a:t>bridge between developed and developing </a:t>
            </a:r>
            <a:r>
              <a:rPr lang="en-IN" sz="1800" dirty="0" smtClean="0"/>
              <a:t>country parties, following the principle of, </a:t>
            </a:r>
            <a:r>
              <a:rPr lang="en-IN" sz="1800" i="1" dirty="0" smtClean="0"/>
              <a:t>‘common but differentiated responsibilities’</a:t>
            </a:r>
            <a:r>
              <a:rPr lang="en-IN" sz="1800" dirty="0" smtClean="0"/>
              <a:t>. </a:t>
            </a:r>
          </a:p>
          <a:p>
            <a:r>
              <a:rPr lang="en-IN" sz="1800" dirty="0" smtClean="0"/>
              <a:t>The Copenhagen Accord focused significantly on NAMAs, but many questions remained unanswered. A new term for </a:t>
            </a:r>
            <a:r>
              <a:rPr lang="en-IN" sz="1800" dirty="0" smtClean="0">
                <a:solidFill>
                  <a:schemeClr val="tx2">
                    <a:lumMod val="60000"/>
                    <a:lumOff val="40000"/>
                  </a:schemeClr>
                </a:solidFill>
              </a:rPr>
              <a:t>MRV of NAMAs emerged</a:t>
            </a:r>
            <a:r>
              <a:rPr lang="en-IN" sz="1800" dirty="0" smtClean="0"/>
              <a:t> – </a:t>
            </a:r>
            <a:r>
              <a:rPr lang="en-IN" sz="1800" b="1" dirty="0" smtClean="0">
                <a:solidFill>
                  <a:schemeClr val="accent2"/>
                </a:solidFill>
              </a:rPr>
              <a:t>ICA</a:t>
            </a:r>
          </a:p>
          <a:p>
            <a:r>
              <a:rPr lang="en-US" sz="1800" dirty="0" smtClean="0"/>
              <a:t>The Cancun Agreement in 2010, </a:t>
            </a:r>
            <a:r>
              <a:rPr lang="en-IN" sz="1800" dirty="0" smtClean="0"/>
              <a:t>provided a schedule for establishing guidelines for measuring reporting and verification. </a:t>
            </a:r>
          </a:p>
          <a:p>
            <a:r>
              <a:rPr lang="en-IN" sz="1800" dirty="0" smtClean="0"/>
              <a:t>also decided to establish a </a:t>
            </a:r>
            <a:r>
              <a:rPr lang="en-IN" sz="1800" b="1" dirty="0" smtClean="0">
                <a:solidFill>
                  <a:schemeClr val="tx2">
                    <a:lumMod val="60000"/>
                    <a:lumOff val="40000"/>
                  </a:schemeClr>
                </a:solidFill>
              </a:rPr>
              <a:t>registry</a:t>
            </a:r>
            <a:r>
              <a:rPr lang="en-IN" sz="1800" dirty="0" smtClean="0">
                <a:solidFill>
                  <a:schemeClr val="tx2">
                    <a:lumMod val="60000"/>
                    <a:lumOff val="40000"/>
                  </a:schemeClr>
                </a:solidFill>
              </a:rPr>
              <a:t> </a:t>
            </a:r>
            <a:r>
              <a:rPr lang="en-IN" sz="1800" dirty="0" smtClean="0"/>
              <a:t>for </a:t>
            </a:r>
            <a:r>
              <a:rPr lang="en-IN" sz="1800" b="1" dirty="0" smtClean="0">
                <a:solidFill>
                  <a:schemeClr val="tx2">
                    <a:lumMod val="60000"/>
                    <a:lumOff val="40000"/>
                  </a:schemeClr>
                </a:solidFill>
              </a:rPr>
              <a:t>matching</a:t>
            </a:r>
            <a:r>
              <a:rPr lang="en-IN" sz="1800" dirty="0" smtClean="0"/>
              <a:t> NAMAs and </a:t>
            </a:r>
            <a:r>
              <a:rPr lang="en-IN" sz="1800" b="1" dirty="0" smtClean="0">
                <a:solidFill>
                  <a:schemeClr val="tx2">
                    <a:lumMod val="60000"/>
                    <a:lumOff val="40000"/>
                  </a:schemeClr>
                </a:solidFill>
              </a:rPr>
              <a:t>support</a:t>
            </a:r>
            <a:r>
              <a:rPr lang="en-IN" sz="1800" dirty="0" smtClean="0"/>
              <a:t>, </a:t>
            </a:r>
          </a:p>
          <a:p>
            <a:r>
              <a:rPr lang="en-IN" sz="1800" dirty="0" smtClean="0"/>
              <a:t>and to create a fund for financing mitigation and adaptation actions, including new technology transfer mechanisms</a:t>
            </a:r>
          </a:p>
        </p:txBody>
      </p:sp>
      <p:pic>
        <p:nvPicPr>
          <p:cNvPr id="3076" name="Picture 2"/>
          <p:cNvPicPr>
            <a:picLocks noChangeAspect="1" noChangeArrowheads="1"/>
          </p:cNvPicPr>
          <p:nvPr/>
        </p:nvPicPr>
        <p:blipFill>
          <a:blip r:embed="rId2" cstate="print"/>
          <a:srcRect/>
          <a:stretch>
            <a:fillRect/>
          </a:stretch>
        </p:blipFill>
        <p:spPr bwMode="auto">
          <a:xfrm>
            <a:off x="5003800" y="1557338"/>
            <a:ext cx="4140200" cy="41036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74638"/>
            <a:ext cx="8229600" cy="850900"/>
          </a:xfrm>
        </p:spPr>
        <p:txBody>
          <a:bodyPr/>
          <a:lstStyle/>
          <a:p>
            <a:r>
              <a:rPr lang="en-US" sz="3000" b="1" dirty="0" smtClean="0"/>
              <a:t>“Nationally Appropriate” : Some Basic Principles</a:t>
            </a:r>
            <a:endParaRPr lang="en-IN" sz="3000" b="1" dirty="0" smtClean="0"/>
          </a:p>
        </p:txBody>
      </p:sp>
      <p:sp>
        <p:nvSpPr>
          <p:cNvPr id="3" name="Content Placeholder 2"/>
          <p:cNvSpPr>
            <a:spLocks noGrp="1"/>
          </p:cNvSpPr>
          <p:nvPr>
            <p:ph sz="half" idx="1"/>
          </p:nvPr>
        </p:nvSpPr>
        <p:spPr>
          <a:xfrm>
            <a:off x="457200" y="1196975"/>
            <a:ext cx="8362950" cy="4929188"/>
          </a:xfrm>
        </p:spPr>
        <p:txBody>
          <a:bodyPr rtlCol="0">
            <a:noAutofit/>
          </a:bodyPr>
          <a:lstStyle/>
          <a:p>
            <a:pPr fontAlgn="auto">
              <a:spcAft>
                <a:spcPts val="0"/>
              </a:spcAft>
              <a:buFont typeface="Arial" pitchFamily="34" charset="0"/>
              <a:buChar char="•"/>
              <a:defRPr/>
            </a:pPr>
            <a:r>
              <a:rPr lang="en-IN" dirty="0" smtClean="0"/>
              <a:t>NAMAs to be guided primarily by the national priorities of social and economic development including the energy needs of people and the eradication of poverty</a:t>
            </a:r>
          </a:p>
          <a:p>
            <a:pPr fontAlgn="auto">
              <a:spcAft>
                <a:spcPts val="0"/>
              </a:spcAft>
              <a:buFont typeface="Arial" pitchFamily="34" charset="0"/>
              <a:buChar char="•"/>
              <a:defRPr/>
            </a:pPr>
            <a:r>
              <a:rPr lang="en-US" dirty="0" smtClean="0"/>
              <a:t>Not compromise on Growth and development – would promote “inclusive growth”</a:t>
            </a:r>
          </a:p>
          <a:p>
            <a:pPr fontAlgn="auto">
              <a:spcAft>
                <a:spcPts val="0"/>
              </a:spcAft>
              <a:buFont typeface="Arial" pitchFamily="34" charset="0"/>
              <a:buChar char="•"/>
              <a:defRPr/>
            </a:pPr>
            <a:r>
              <a:rPr lang="en-US" dirty="0" smtClean="0"/>
              <a:t>NAMA Plans to be developed by a “Bottoms-up Approach” to ensure that the needs of communities are factored into the plans</a:t>
            </a:r>
          </a:p>
          <a:p>
            <a:pPr fontAlgn="auto">
              <a:spcAft>
                <a:spcPts val="0"/>
              </a:spcAft>
              <a:buFont typeface="Arial" pitchFamily="34" charset="0"/>
              <a:buChar char="•"/>
              <a:defRPr/>
            </a:pPr>
            <a:r>
              <a:rPr lang="en-US" dirty="0" smtClean="0"/>
              <a:t>NAMA Plans to lead to a Long Term Low carbon pathway and vision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sz="3000" b="1" dirty="0" smtClean="0"/>
              <a:t>A Possible </a:t>
            </a:r>
            <a:r>
              <a:rPr lang="en-US" sz="3000" b="1" dirty="0" smtClean="0"/>
              <a:t>Illustration</a:t>
            </a:r>
            <a:endParaRPr lang="en-US" sz="3000" b="1" dirty="0"/>
          </a:p>
        </p:txBody>
      </p:sp>
      <p:cxnSp>
        <p:nvCxnSpPr>
          <p:cNvPr id="7" name="Straight Arrow Connector 6"/>
          <p:cNvCxnSpPr/>
          <p:nvPr/>
        </p:nvCxnSpPr>
        <p:spPr>
          <a:xfrm>
            <a:off x="1389793" y="5206123"/>
            <a:ext cx="5544616" cy="230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611782" y="3212182"/>
            <a:ext cx="403244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1399309" y="2673928"/>
            <a:ext cx="5694218" cy="1662545"/>
          </a:xfrm>
          <a:custGeom>
            <a:avLst/>
            <a:gdLst>
              <a:gd name="connsiteX0" fmla="*/ 0 w 5694218"/>
              <a:gd name="connsiteY0" fmla="*/ 1662545 h 1662545"/>
              <a:gd name="connsiteX1" fmla="*/ 1136073 w 5694218"/>
              <a:gd name="connsiteY1" fmla="*/ 1316181 h 1662545"/>
              <a:gd name="connsiteX2" fmla="*/ 2618509 w 5694218"/>
              <a:gd name="connsiteY2" fmla="*/ 83127 h 1662545"/>
              <a:gd name="connsiteX3" fmla="*/ 5237018 w 5694218"/>
              <a:gd name="connsiteY3" fmla="*/ 817417 h 1662545"/>
              <a:gd name="connsiteX4" fmla="*/ 5361709 w 5694218"/>
              <a:gd name="connsiteY4" fmla="*/ 858981 h 16625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94218" h="1662545">
                <a:moveTo>
                  <a:pt x="0" y="1662545"/>
                </a:moveTo>
                <a:cubicBezTo>
                  <a:pt x="349827" y="1620981"/>
                  <a:pt x="699655" y="1579417"/>
                  <a:pt x="1136073" y="1316181"/>
                </a:cubicBezTo>
                <a:cubicBezTo>
                  <a:pt x="1572491" y="1052945"/>
                  <a:pt x="1935018" y="166254"/>
                  <a:pt x="2618509" y="83127"/>
                </a:cubicBezTo>
                <a:cubicBezTo>
                  <a:pt x="3302000" y="0"/>
                  <a:pt x="4779818" y="688108"/>
                  <a:pt x="5237018" y="817417"/>
                </a:cubicBezTo>
                <a:cubicBezTo>
                  <a:pt x="5694218" y="946726"/>
                  <a:pt x="5527963" y="902853"/>
                  <a:pt x="5361709" y="858981"/>
                </a:cubicBezTo>
              </a:path>
            </a:pathLst>
          </a:cu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39" name="Freeform 38"/>
          <p:cNvSpPr/>
          <p:nvPr/>
        </p:nvSpPr>
        <p:spPr>
          <a:xfrm rot="175642">
            <a:off x="3103420" y="2983345"/>
            <a:ext cx="3020290" cy="868219"/>
          </a:xfrm>
          <a:custGeom>
            <a:avLst/>
            <a:gdLst>
              <a:gd name="connsiteX0" fmla="*/ 0 w 3020290"/>
              <a:gd name="connsiteY0" fmla="*/ 480291 h 868219"/>
              <a:gd name="connsiteX1" fmla="*/ 969818 w 3020290"/>
              <a:gd name="connsiteY1" fmla="*/ 64655 h 868219"/>
              <a:gd name="connsiteX2" fmla="*/ 3020290 w 3020290"/>
              <a:gd name="connsiteY2" fmla="*/ 868219 h 868219"/>
              <a:gd name="connsiteX3" fmla="*/ 3020290 w 3020290"/>
              <a:gd name="connsiteY3" fmla="*/ 868219 h 868219"/>
            </a:gdLst>
            <a:ahLst/>
            <a:cxnLst>
              <a:cxn ang="0">
                <a:pos x="connsiteX0" y="connsiteY0"/>
              </a:cxn>
              <a:cxn ang="0">
                <a:pos x="connsiteX1" y="connsiteY1"/>
              </a:cxn>
              <a:cxn ang="0">
                <a:pos x="connsiteX2" y="connsiteY2"/>
              </a:cxn>
              <a:cxn ang="0">
                <a:pos x="connsiteX3" y="connsiteY3"/>
              </a:cxn>
            </a:cxnLst>
            <a:rect l="l" t="t" r="r" b="b"/>
            <a:pathLst>
              <a:path w="3020290" h="868219">
                <a:moveTo>
                  <a:pt x="0" y="480291"/>
                </a:moveTo>
                <a:cubicBezTo>
                  <a:pt x="233218" y="240145"/>
                  <a:pt x="466436" y="0"/>
                  <a:pt x="969818" y="64655"/>
                </a:cubicBezTo>
                <a:cubicBezTo>
                  <a:pt x="1473200" y="129310"/>
                  <a:pt x="3020290" y="868219"/>
                  <a:pt x="3020290" y="868219"/>
                </a:cubicBezTo>
                <a:lnTo>
                  <a:pt x="3020290" y="868219"/>
                </a:lnTo>
              </a:path>
            </a:pathLst>
          </a:cu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42" name="Freeform 41"/>
          <p:cNvSpPr/>
          <p:nvPr/>
        </p:nvSpPr>
        <p:spPr>
          <a:xfrm>
            <a:off x="3089564" y="3061855"/>
            <a:ext cx="3029527" cy="1401618"/>
          </a:xfrm>
          <a:custGeom>
            <a:avLst/>
            <a:gdLst>
              <a:gd name="connsiteX0" fmla="*/ 0 w 3029527"/>
              <a:gd name="connsiteY0" fmla="*/ 387927 h 1401618"/>
              <a:gd name="connsiteX1" fmla="*/ 734291 w 3029527"/>
              <a:gd name="connsiteY1" fmla="*/ 138545 h 1401618"/>
              <a:gd name="connsiteX2" fmla="*/ 2701636 w 3029527"/>
              <a:gd name="connsiteY2" fmla="*/ 1219200 h 1401618"/>
              <a:gd name="connsiteX3" fmla="*/ 2701636 w 3029527"/>
              <a:gd name="connsiteY3" fmla="*/ 1233054 h 1401618"/>
              <a:gd name="connsiteX4" fmla="*/ 2701636 w 3029527"/>
              <a:gd name="connsiteY4" fmla="*/ 1233054 h 14016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527" h="1401618">
                <a:moveTo>
                  <a:pt x="0" y="387927"/>
                </a:moveTo>
                <a:cubicBezTo>
                  <a:pt x="142009" y="193963"/>
                  <a:pt x="284018" y="0"/>
                  <a:pt x="734291" y="138545"/>
                </a:cubicBezTo>
                <a:cubicBezTo>
                  <a:pt x="1184564" y="277091"/>
                  <a:pt x="2373745" y="1036782"/>
                  <a:pt x="2701636" y="1219200"/>
                </a:cubicBezTo>
                <a:cubicBezTo>
                  <a:pt x="3029527" y="1401618"/>
                  <a:pt x="2701636" y="1233054"/>
                  <a:pt x="2701636" y="1233054"/>
                </a:cubicBezTo>
                <a:lnTo>
                  <a:pt x="2701636" y="1233054"/>
                </a:lnTo>
              </a:path>
            </a:pathLst>
          </a:cu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43" name="TextBox 42"/>
          <p:cNvSpPr txBox="1"/>
          <p:nvPr/>
        </p:nvSpPr>
        <p:spPr>
          <a:xfrm>
            <a:off x="6000625" y="3755864"/>
            <a:ext cx="2700808" cy="369332"/>
          </a:xfrm>
          <a:prstGeom prst="rect">
            <a:avLst/>
          </a:prstGeom>
          <a:noFill/>
        </p:spPr>
        <p:txBody>
          <a:bodyPr wrap="square" rtlCol="0">
            <a:spAutoFit/>
          </a:bodyPr>
          <a:lstStyle/>
          <a:p>
            <a:r>
              <a:rPr lang="en-US" dirty="0" smtClean="0"/>
              <a:t>NAMA P1: Unilateral</a:t>
            </a:r>
            <a:endParaRPr lang="en-US" dirty="0"/>
          </a:p>
        </p:txBody>
      </p:sp>
      <p:sp>
        <p:nvSpPr>
          <p:cNvPr id="44" name="TextBox 43"/>
          <p:cNvSpPr txBox="1"/>
          <p:nvPr/>
        </p:nvSpPr>
        <p:spPr>
          <a:xfrm>
            <a:off x="6031671" y="4221088"/>
            <a:ext cx="2700808" cy="369332"/>
          </a:xfrm>
          <a:prstGeom prst="rect">
            <a:avLst/>
          </a:prstGeom>
          <a:noFill/>
        </p:spPr>
        <p:txBody>
          <a:bodyPr wrap="square" rtlCol="0">
            <a:spAutoFit/>
          </a:bodyPr>
          <a:lstStyle/>
          <a:p>
            <a:r>
              <a:rPr lang="en-US" dirty="0" smtClean="0"/>
              <a:t>NAMA P2: Supported</a:t>
            </a:r>
            <a:endParaRPr lang="en-US" dirty="0"/>
          </a:p>
        </p:txBody>
      </p:sp>
      <p:sp>
        <p:nvSpPr>
          <p:cNvPr id="46" name="Rectangle 45"/>
          <p:cNvSpPr/>
          <p:nvPr/>
        </p:nvSpPr>
        <p:spPr>
          <a:xfrm>
            <a:off x="6012160" y="3573016"/>
            <a:ext cx="2376264"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6056040" y="3035399"/>
            <a:ext cx="2700808" cy="369332"/>
          </a:xfrm>
          <a:prstGeom prst="rect">
            <a:avLst/>
          </a:prstGeom>
          <a:noFill/>
        </p:spPr>
        <p:txBody>
          <a:bodyPr wrap="square" rtlCol="0">
            <a:spAutoFit/>
          </a:bodyPr>
          <a:lstStyle/>
          <a:p>
            <a:r>
              <a:rPr lang="en-US" dirty="0" smtClean="0"/>
              <a:t>BAU Pathway</a:t>
            </a:r>
            <a:endParaRPr lang="en-US" dirty="0"/>
          </a:p>
        </p:txBody>
      </p:sp>
      <p:sp>
        <p:nvSpPr>
          <p:cNvPr id="57" name="Rectangular Callout 56"/>
          <p:cNvSpPr/>
          <p:nvPr/>
        </p:nvSpPr>
        <p:spPr>
          <a:xfrm>
            <a:off x="7092280" y="6093296"/>
            <a:ext cx="1728192" cy="396624"/>
          </a:xfrm>
          <a:prstGeom prst="wedgeRectCallout">
            <a:avLst>
              <a:gd name="adj1" fmla="val -22813"/>
              <a:gd name="adj2" fmla="val -3919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Sustainable Dev</a:t>
            </a:r>
            <a:endParaRPr lang="en-US" dirty="0"/>
          </a:p>
        </p:txBody>
      </p:sp>
      <p:sp>
        <p:nvSpPr>
          <p:cNvPr id="58" name="TextBox 57"/>
          <p:cNvSpPr txBox="1"/>
          <p:nvPr/>
        </p:nvSpPr>
        <p:spPr>
          <a:xfrm>
            <a:off x="1763688" y="3861048"/>
            <a:ext cx="2952328" cy="369332"/>
          </a:xfrm>
          <a:prstGeom prst="rect">
            <a:avLst/>
          </a:prstGeom>
          <a:solidFill>
            <a:schemeClr val="accent6">
              <a:lumMod val="60000"/>
              <a:lumOff val="40000"/>
            </a:schemeClr>
          </a:solidFill>
        </p:spPr>
        <p:txBody>
          <a:bodyPr wrap="square" rtlCol="0">
            <a:spAutoFit/>
          </a:bodyPr>
          <a:lstStyle/>
          <a:p>
            <a:r>
              <a:rPr lang="en-US" dirty="0" smtClean="0"/>
              <a:t>Developed country support</a:t>
            </a:r>
            <a:endParaRPr lang="en-US" dirty="0"/>
          </a:p>
        </p:txBody>
      </p:sp>
      <p:sp>
        <p:nvSpPr>
          <p:cNvPr id="59" name="TextBox 58"/>
          <p:cNvSpPr txBox="1"/>
          <p:nvPr/>
        </p:nvSpPr>
        <p:spPr>
          <a:xfrm>
            <a:off x="1835696" y="4221088"/>
            <a:ext cx="2232248" cy="369332"/>
          </a:xfrm>
          <a:prstGeom prst="rect">
            <a:avLst/>
          </a:prstGeom>
          <a:solidFill>
            <a:schemeClr val="accent5">
              <a:lumMod val="40000"/>
              <a:lumOff val="60000"/>
            </a:schemeClr>
          </a:solidFill>
        </p:spPr>
        <p:txBody>
          <a:bodyPr wrap="square" rtlCol="0">
            <a:spAutoFit/>
          </a:bodyPr>
          <a:lstStyle/>
          <a:p>
            <a:r>
              <a:rPr lang="en-US" dirty="0" smtClean="0"/>
              <a:t>Finance</a:t>
            </a:r>
            <a:endParaRPr lang="en-US" dirty="0"/>
          </a:p>
        </p:txBody>
      </p:sp>
      <p:sp>
        <p:nvSpPr>
          <p:cNvPr id="60" name="TextBox 59"/>
          <p:cNvSpPr txBox="1"/>
          <p:nvPr/>
        </p:nvSpPr>
        <p:spPr>
          <a:xfrm>
            <a:off x="1835696" y="4581128"/>
            <a:ext cx="2232248" cy="369332"/>
          </a:xfrm>
          <a:prstGeom prst="rect">
            <a:avLst/>
          </a:prstGeom>
          <a:solidFill>
            <a:schemeClr val="accent3">
              <a:lumMod val="60000"/>
              <a:lumOff val="40000"/>
            </a:schemeClr>
          </a:solidFill>
        </p:spPr>
        <p:txBody>
          <a:bodyPr wrap="square" rtlCol="0">
            <a:spAutoFit/>
          </a:bodyPr>
          <a:lstStyle/>
          <a:p>
            <a:r>
              <a:rPr lang="en-US" dirty="0" smtClean="0"/>
              <a:t>Technology</a:t>
            </a:r>
            <a:endParaRPr lang="en-US" dirty="0"/>
          </a:p>
        </p:txBody>
      </p:sp>
      <p:cxnSp>
        <p:nvCxnSpPr>
          <p:cNvPr id="68" name="Straight Arrow Connector 67"/>
          <p:cNvCxnSpPr/>
          <p:nvPr/>
        </p:nvCxnSpPr>
        <p:spPr>
          <a:xfrm flipV="1">
            <a:off x="4139952" y="4509120"/>
            <a:ext cx="1800200" cy="14401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71" name="TextBox 70"/>
          <p:cNvSpPr txBox="1"/>
          <p:nvPr/>
        </p:nvSpPr>
        <p:spPr>
          <a:xfrm>
            <a:off x="3707904" y="5589240"/>
            <a:ext cx="1800200" cy="369332"/>
          </a:xfrm>
          <a:prstGeom prst="rect">
            <a:avLst/>
          </a:prstGeom>
          <a:noFill/>
        </p:spPr>
        <p:txBody>
          <a:bodyPr wrap="square" rtlCol="0">
            <a:spAutoFit/>
          </a:bodyPr>
          <a:lstStyle/>
          <a:p>
            <a:pPr algn="ctr"/>
            <a:r>
              <a:rPr lang="en-US" dirty="0" smtClean="0"/>
              <a:t>Year</a:t>
            </a:r>
            <a:endParaRPr lang="en-US" dirty="0"/>
          </a:p>
        </p:txBody>
      </p:sp>
      <p:sp>
        <p:nvSpPr>
          <p:cNvPr id="72" name="TextBox 71"/>
          <p:cNvSpPr txBox="1"/>
          <p:nvPr/>
        </p:nvSpPr>
        <p:spPr>
          <a:xfrm>
            <a:off x="971600" y="3933056"/>
            <a:ext cx="288032" cy="369332"/>
          </a:xfrm>
          <a:prstGeom prst="rect">
            <a:avLst/>
          </a:prstGeom>
          <a:noFill/>
        </p:spPr>
        <p:txBody>
          <a:bodyPr wrap="square" rtlCol="0">
            <a:spAutoFit/>
          </a:bodyPr>
          <a:lstStyle/>
          <a:p>
            <a:endParaRPr lang="en-US" dirty="0"/>
          </a:p>
        </p:txBody>
      </p:sp>
      <p:sp>
        <p:nvSpPr>
          <p:cNvPr id="73" name="TextBox 72"/>
          <p:cNvSpPr txBox="1"/>
          <p:nvPr/>
        </p:nvSpPr>
        <p:spPr>
          <a:xfrm>
            <a:off x="1115616" y="1628800"/>
            <a:ext cx="144016" cy="3416320"/>
          </a:xfrm>
          <a:prstGeom prst="rect">
            <a:avLst/>
          </a:prstGeom>
          <a:noFill/>
        </p:spPr>
        <p:txBody>
          <a:bodyPr wrap="square" rtlCol="0">
            <a:spAutoFit/>
          </a:bodyPr>
          <a:lstStyle/>
          <a:p>
            <a:r>
              <a:rPr lang="en-US" dirty="0" smtClean="0"/>
              <a:t>GHG  Emission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checkerboard(across)">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blinds(horizontal)">
                                      <p:cBhvr>
                                        <p:cTn id="17" dur="500"/>
                                        <p:tgtEl>
                                          <p:spTgt spid="3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blinds(horizontal)">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blinds(horizontal)">
                                      <p:cBhvr>
                                        <p:cTn id="27" dur="5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
                                        </p:tgtEl>
                                        <p:attrNameLst>
                                          <p:attrName>style.visibility</p:attrName>
                                        </p:attrNameLst>
                                      </p:cBhvr>
                                      <p:to>
                                        <p:strVal val="visible"/>
                                      </p:to>
                                    </p:set>
                                    <p:animEffect transition="in" filter="blinds(horizontal)">
                                      <p:cBhvr>
                                        <p:cTn id="32" dur="500"/>
                                        <p:tgtEl>
                                          <p:spTgt spid="44"/>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checkerboard(across)">
                                      <p:cBhvr>
                                        <p:cTn id="37" dur="500"/>
                                        <p:tgtEl>
                                          <p:spTgt spid="46"/>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57"/>
                                        </p:tgtEl>
                                        <p:attrNameLst>
                                          <p:attrName>style.visibility</p:attrName>
                                        </p:attrNameLst>
                                      </p:cBhvr>
                                      <p:to>
                                        <p:strVal val="visible"/>
                                      </p:to>
                                    </p:set>
                                    <p:anim calcmode="lin" valueType="num">
                                      <p:cBhvr additive="base">
                                        <p:cTn id="42" dur="500" fill="hold"/>
                                        <p:tgtEl>
                                          <p:spTgt spid="57"/>
                                        </p:tgtEl>
                                        <p:attrNameLst>
                                          <p:attrName>ppt_x</p:attrName>
                                        </p:attrNameLst>
                                      </p:cBhvr>
                                      <p:tavLst>
                                        <p:tav tm="0">
                                          <p:val>
                                            <p:strVal val="#ppt_x"/>
                                          </p:val>
                                        </p:tav>
                                        <p:tav tm="100000">
                                          <p:val>
                                            <p:strVal val="#ppt_x"/>
                                          </p:val>
                                        </p:tav>
                                      </p:tavLst>
                                    </p:anim>
                                    <p:anim calcmode="lin" valueType="num">
                                      <p:cBhvr additive="base">
                                        <p:cTn id="43"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box(in)">
                                      <p:cBhvr>
                                        <p:cTn id="48" dur="500"/>
                                        <p:tgtEl>
                                          <p:spTgt spid="58"/>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59"/>
                                        </p:tgtEl>
                                        <p:attrNameLst>
                                          <p:attrName>style.visibility</p:attrName>
                                        </p:attrNameLst>
                                      </p:cBhvr>
                                      <p:to>
                                        <p:strVal val="visible"/>
                                      </p:to>
                                    </p:set>
                                    <p:animEffect transition="in" filter="box(in)">
                                      <p:cBhvr>
                                        <p:cTn id="53" dur="500"/>
                                        <p:tgtEl>
                                          <p:spTgt spid="59"/>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60"/>
                                        </p:tgtEl>
                                        <p:attrNameLst>
                                          <p:attrName>style.visibility</p:attrName>
                                        </p:attrNameLst>
                                      </p:cBhvr>
                                      <p:to>
                                        <p:strVal val="visible"/>
                                      </p:to>
                                    </p:set>
                                    <p:animEffect transition="in" filter="box(in)">
                                      <p:cBhvr>
                                        <p:cTn id="58" dur="500"/>
                                        <p:tgtEl>
                                          <p:spTgt spid="60"/>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nodeType="clickEffect">
                                  <p:stCondLst>
                                    <p:cond delay="0"/>
                                  </p:stCondLst>
                                  <p:childTnLst>
                                    <p:set>
                                      <p:cBhvr>
                                        <p:cTn id="62" dur="1" fill="hold">
                                          <p:stCondLst>
                                            <p:cond delay="0"/>
                                          </p:stCondLst>
                                        </p:cTn>
                                        <p:tgtEl>
                                          <p:spTgt spid="68"/>
                                        </p:tgtEl>
                                        <p:attrNameLst>
                                          <p:attrName>style.visibility</p:attrName>
                                        </p:attrNameLst>
                                      </p:cBhvr>
                                      <p:to>
                                        <p:strVal val="visible"/>
                                      </p:to>
                                    </p:set>
                                    <p:animEffect transition="in" filter="box(in)">
                                      <p:cBhvr>
                                        <p:cTn id="63"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9" grpId="0" animBg="1"/>
      <p:bldP spid="42" grpId="0" animBg="1"/>
      <p:bldP spid="43" grpId="0"/>
      <p:bldP spid="44" grpId="0"/>
      <p:bldP spid="46" grpId="0" animBg="1"/>
      <p:bldP spid="56" grpId="0"/>
      <p:bldP spid="57" grpId="0" animBg="1"/>
      <p:bldP spid="58" grpId="0" animBg="1"/>
      <p:bldP spid="59" grpId="0" animBg="1"/>
      <p:bldP spid="6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777875"/>
          </a:xfrm>
        </p:spPr>
        <p:txBody>
          <a:bodyPr/>
          <a:lstStyle/>
          <a:p>
            <a:r>
              <a:rPr lang="en-US" sz="3000" b="1" dirty="0" smtClean="0"/>
              <a:t>CAN’s views on NAMAs</a:t>
            </a:r>
            <a:endParaRPr lang="en-IN" sz="3000" b="1" dirty="0" smtClean="0"/>
          </a:p>
        </p:txBody>
      </p:sp>
      <p:sp>
        <p:nvSpPr>
          <p:cNvPr id="3" name="Content Placeholder 2"/>
          <p:cNvSpPr>
            <a:spLocks noGrp="1"/>
          </p:cNvSpPr>
          <p:nvPr>
            <p:ph idx="1"/>
          </p:nvPr>
        </p:nvSpPr>
        <p:spPr>
          <a:xfrm>
            <a:off x="457200" y="1196975"/>
            <a:ext cx="8229600" cy="5327650"/>
          </a:xfrm>
        </p:spPr>
        <p:txBody>
          <a:bodyPr rtlCol="0">
            <a:normAutofit fontScale="77500" lnSpcReduction="20000"/>
          </a:bodyPr>
          <a:lstStyle/>
          <a:p>
            <a:pPr fontAlgn="auto">
              <a:spcAft>
                <a:spcPts val="0"/>
              </a:spcAft>
              <a:buFont typeface="Arial" pitchFamily="34" charset="0"/>
              <a:buChar char="•"/>
              <a:defRPr/>
            </a:pPr>
            <a:r>
              <a:rPr lang="en-IN" dirty="0" smtClean="0"/>
              <a:t>Developing country NAMAs also play a very crucial role in addressing the </a:t>
            </a:r>
            <a:r>
              <a:rPr lang="en-IN" dirty="0" err="1" smtClean="0"/>
              <a:t>giga</a:t>
            </a:r>
            <a:r>
              <a:rPr lang="en-IN" dirty="0" smtClean="0"/>
              <a:t>-tonne gap. </a:t>
            </a:r>
          </a:p>
          <a:p>
            <a:pPr marL="0" indent="0" fontAlgn="auto">
              <a:spcAft>
                <a:spcPts val="0"/>
              </a:spcAft>
              <a:buFont typeface="Arial" pitchFamily="34" charset="0"/>
              <a:buNone/>
              <a:defRPr/>
            </a:pPr>
            <a:r>
              <a:rPr lang="en-US" b="1" dirty="0" smtClean="0"/>
              <a:t>BUT NAMAs are not there to fill the gap between Annex 1 pledges and the goal of maintaining temperature rise of less than 2⁰C.</a:t>
            </a:r>
          </a:p>
          <a:p>
            <a:pPr fontAlgn="auto">
              <a:spcAft>
                <a:spcPts val="0"/>
              </a:spcAft>
              <a:buFont typeface="Arial" pitchFamily="34" charset="0"/>
              <a:buChar char="•"/>
              <a:defRPr/>
            </a:pPr>
            <a:r>
              <a:rPr lang="en-IN" dirty="0" smtClean="0"/>
              <a:t>A number of developing countries have far higher potential to reduce their emission levels than what has been announced. </a:t>
            </a:r>
          </a:p>
          <a:p>
            <a:pPr fontAlgn="auto">
              <a:spcAft>
                <a:spcPts val="0"/>
              </a:spcAft>
              <a:buFont typeface="Arial" pitchFamily="34" charset="0"/>
              <a:buChar char="•"/>
              <a:defRPr/>
            </a:pPr>
            <a:r>
              <a:rPr lang="en-IN" dirty="0" smtClean="0"/>
              <a:t>Ambition levels are tied to strong domestic action and support, therefore NAMAs need to make a clear distinction between unsupported actions and supported actions. </a:t>
            </a:r>
          </a:p>
          <a:p>
            <a:pPr fontAlgn="auto">
              <a:spcAft>
                <a:spcPts val="0"/>
              </a:spcAft>
              <a:buFont typeface="Arial" pitchFamily="34" charset="0"/>
              <a:buChar char="•"/>
              <a:defRPr/>
            </a:pPr>
            <a:r>
              <a:rPr lang="en-IN" dirty="0" smtClean="0"/>
              <a:t>NAMA plans of developing countries should be integrated in to a  long term low carbon development pathway.</a:t>
            </a:r>
          </a:p>
          <a:p>
            <a:pPr fontAlgn="auto">
              <a:spcAft>
                <a:spcPts val="0"/>
              </a:spcAft>
              <a:buFont typeface="Arial" pitchFamily="34" charset="0"/>
              <a:buChar char="•"/>
              <a:defRPr/>
            </a:pPr>
            <a:endParaRPr lang="en-IN"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61963" y="274638"/>
            <a:ext cx="8220075" cy="850900"/>
          </a:xfrm>
        </p:spPr>
        <p:txBody>
          <a:bodyPr/>
          <a:lstStyle/>
          <a:p>
            <a:r>
              <a:rPr lang="en-AU" sz="3000" b="1" dirty="0" smtClean="0">
                <a:ea typeface="ＭＳ Ｐゴシック" pitchFamily="34" charset="-128"/>
              </a:rPr>
              <a:t>Issues that Need to be resolved immediately</a:t>
            </a:r>
          </a:p>
        </p:txBody>
      </p:sp>
      <p:sp>
        <p:nvSpPr>
          <p:cNvPr id="18435" name="Content Placeholder 2"/>
          <p:cNvSpPr>
            <a:spLocks noGrp="1"/>
          </p:cNvSpPr>
          <p:nvPr>
            <p:ph idx="1"/>
          </p:nvPr>
        </p:nvSpPr>
        <p:spPr>
          <a:xfrm>
            <a:off x="457200" y="1412875"/>
            <a:ext cx="8229600" cy="4713288"/>
          </a:xfrm>
        </p:spPr>
        <p:txBody>
          <a:bodyPr rtlCol="0">
            <a:normAutofit fontScale="70000" lnSpcReduction="20000"/>
          </a:bodyPr>
          <a:lstStyle/>
          <a:p>
            <a:pPr fontAlgn="auto">
              <a:spcAft>
                <a:spcPts val="0"/>
              </a:spcAft>
              <a:buFont typeface="Arial" pitchFamily="34" charset="0"/>
              <a:buChar char="•"/>
              <a:defRPr/>
            </a:pPr>
            <a:r>
              <a:rPr lang="en-US" dirty="0" smtClean="0">
                <a:latin typeface="Arial" charset="0"/>
                <a:ea typeface="ＭＳ Ｐゴシック" pitchFamily="28" charset="-128"/>
              </a:rPr>
              <a:t>Many developing countries are already taking substantial mitigation effort. Accelerated action, enabled with support, is urgently needed and possible.</a:t>
            </a:r>
          </a:p>
          <a:p>
            <a:pPr marL="0" indent="0" fontAlgn="auto">
              <a:spcAft>
                <a:spcPts val="0"/>
              </a:spcAft>
              <a:buFont typeface="Arial" pitchFamily="34" charset="0"/>
              <a:buNone/>
              <a:defRPr/>
            </a:pPr>
            <a:r>
              <a:rPr lang="en-US" dirty="0" smtClean="0">
                <a:latin typeface="Arial" charset="0"/>
                <a:ea typeface="ＭＳ Ｐゴシック" pitchFamily="28" charset="-128"/>
              </a:rPr>
              <a:t>  </a:t>
            </a:r>
            <a:endParaRPr lang="en-AU" dirty="0" smtClean="0">
              <a:latin typeface="Arial" charset="0"/>
              <a:ea typeface="ＭＳ Ｐゴシック" pitchFamily="28" charset="-128"/>
            </a:endParaRPr>
          </a:p>
          <a:p>
            <a:pPr fontAlgn="auto">
              <a:spcAft>
                <a:spcPts val="0"/>
              </a:spcAft>
              <a:buFont typeface="Arial" pitchFamily="34" charset="0"/>
              <a:buChar char="•"/>
              <a:defRPr/>
            </a:pPr>
            <a:r>
              <a:rPr lang="en-US" b="1" dirty="0" smtClean="0">
                <a:latin typeface="Arial" charset="0"/>
                <a:ea typeface="ＭＳ Ｐゴシック" pitchFamily="28" charset="-128"/>
              </a:rPr>
              <a:t>Clear and common guidelines for NAMAs </a:t>
            </a:r>
            <a:r>
              <a:rPr lang="en-US" dirty="0" smtClean="0">
                <a:latin typeface="Arial" charset="0"/>
                <a:ea typeface="ＭＳ Ｐゴシック" pitchFamily="28" charset="-128"/>
              </a:rPr>
              <a:t>should be adopted </a:t>
            </a:r>
          </a:p>
          <a:p>
            <a:pPr marL="0" indent="0" fontAlgn="auto">
              <a:spcAft>
                <a:spcPts val="0"/>
              </a:spcAft>
              <a:buFont typeface="Arial" pitchFamily="34" charset="0"/>
              <a:buNone/>
              <a:defRPr/>
            </a:pPr>
            <a:endParaRPr lang="en-US" dirty="0" smtClean="0">
              <a:latin typeface="Arial" charset="0"/>
              <a:ea typeface="ＭＳ Ｐゴシック" pitchFamily="28" charset="-128"/>
            </a:endParaRPr>
          </a:p>
          <a:p>
            <a:pPr fontAlgn="auto">
              <a:spcAft>
                <a:spcPts val="0"/>
              </a:spcAft>
              <a:buFont typeface="Arial" pitchFamily="34" charset="0"/>
              <a:buChar char="•"/>
              <a:defRPr/>
            </a:pPr>
            <a:r>
              <a:rPr lang="en-US" dirty="0" smtClean="0">
                <a:latin typeface="Arial" charset="0"/>
                <a:ea typeface="ＭＳ Ｐゴシック" pitchFamily="28" charset="-128"/>
              </a:rPr>
              <a:t>Develop </a:t>
            </a:r>
            <a:r>
              <a:rPr lang="en-US" b="1" dirty="0" smtClean="0">
                <a:latin typeface="Arial" charset="0"/>
                <a:ea typeface="ＭＳ Ｐゴシック" pitchFamily="28" charset="-128"/>
              </a:rPr>
              <a:t>common guidelines for methodologies and assumptions underpinning the definition of BAU</a:t>
            </a:r>
            <a:endParaRPr lang="en-US" dirty="0" smtClean="0">
              <a:latin typeface="Arial" charset="0"/>
              <a:ea typeface="ＭＳ Ｐゴシック" pitchFamily="28" charset="-128"/>
            </a:endParaRPr>
          </a:p>
          <a:p>
            <a:pPr marL="0" indent="0" fontAlgn="auto">
              <a:spcAft>
                <a:spcPts val="0"/>
              </a:spcAft>
              <a:buFont typeface="Arial" pitchFamily="34" charset="0"/>
              <a:buNone/>
              <a:defRPr/>
            </a:pPr>
            <a:endParaRPr lang="en-US" dirty="0" smtClean="0">
              <a:latin typeface="Arial" charset="0"/>
              <a:ea typeface="ＭＳ Ｐゴシック" pitchFamily="28" charset="-128"/>
            </a:endParaRPr>
          </a:p>
          <a:p>
            <a:pPr fontAlgn="auto">
              <a:spcAft>
                <a:spcPts val="0"/>
              </a:spcAft>
              <a:buFont typeface="Arial" pitchFamily="34" charset="0"/>
              <a:buChar char="•"/>
              <a:defRPr/>
            </a:pPr>
            <a:r>
              <a:rPr lang="en-US" dirty="0" smtClean="0">
                <a:latin typeface="Arial" charset="0"/>
                <a:ea typeface="ＭＳ Ｐゴシック" pitchFamily="28" charset="-128"/>
              </a:rPr>
              <a:t>Develop a clear </a:t>
            </a:r>
            <a:r>
              <a:rPr lang="en-US" b="1" dirty="0" smtClean="0">
                <a:latin typeface="Arial" charset="0"/>
                <a:ea typeface="ＭＳ Ｐゴシック" pitchFamily="28" charset="-128"/>
              </a:rPr>
              <a:t>plan showing how support </a:t>
            </a:r>
            <a:r>
              <a:rPr lang="en-US" dirty="0" smtClean="0">
                <a:latin typeface="Arial" charset="0"/>
                <a:ea typeface="ＭＳ Ｐゴシック" pitchFamily="28" charset="-128"/>
              </a:rPr>
              <a:t>- financial, technological and capacity building – </a:t>
            </a:r>
            <a:r>
              <a:rPr lang="en-US" b="1" dirty="0" smtClean="0">
                <a:latin typeface="Arial" charset="0"/>
                <a:ea typeface="ＭＳ Ｐゴシック" pitchFamily="28" charset="-128"/>
              </a:rPr>
              <a:t>will be provided </a:t>
            </a:r>
            <a:r>
              <a:rPr lang="en-US" dirty="0" smtClean="0">
                <a:latin typeface="Arial" charset="0"/>
                <a:ea typeface="ＭＳ Ｐゴシック" pitchFamily="28" charset="-128"/>
              </a:rPr>
              <a:t>for the development and implementation of NAMAs, as well as a system of MRV for support. </a:t>
            </a:r>
            <a:endParaRPr lang="en-AU" dirty="0" smtClean="0">
              <a:latin typeface="Arial" charset="0"/>
              <a:ea typeface="ＭＳ Ｐゴシック" pitchFamily="28"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4"/>
          <p:cNvSpPr>
            <a:spLocks noGrp="1"/>
          </p:cNvSpPr>
          <p:nvPr>
            <p:ph type="title"/>
          </p:nvPr>
        </p:nvSpPr>
        <p:spPr>
          <a:xfrm>
            <a:off x="457200" y="274638"/>
            <a:ext cx="8229600" cy="777875"/>
          </a:xfrm>
        </p:spPr>
        <p:txBody>
          <a:bodyPr/>
          <a:lstStyle/>
          <a:p>
            <a:r>
              <a:rPr lang="en-US" sz="3000" b="1" dirty="0" smtClean="0"/>
              <a:t>What Could Be Nationally Appropriate from an Indian Context</a:t>
            </a:r>
            <a:endParaRPr lang="en-IN" sz="3000" b="1" dirty="0" smtClean="0"/>
          </a:p>
        </p:txBody>
      </p:sp>
      <p:sp>
        <p:nvSpPr>
          <p:cNvPr id="6" name="Content Placeholder 5"/>
          <p:cNvSpPr>
            <a:spLocks noGrp="1"/>
          </p:cNvSpPr>
          <p:nvPr>
            <p:ph idx="1"/>
          </p:nvPr>
        </p:nvSpPr>
        <p:spPr>
          <a:xfrm>
            <a:off x="457200" y="1125538"/>
            <a:ext cx="8229600" cy="5472112"/>
          </a:xfrm>
        </p:spPr>
        <p:txBody>
          <a:bodyPr rtlCol="0">
            <a:normAutofit lnSpcReduction="10000"/>
          </a:bodyPr>
          <a:lstStyle/>
          <a:p>
            <a:pPr fontAlgn="auto">
              <a:spcAft>
                <a:spcPts val="0"/>
              </a:spcAft>
              <a:buFont typeface="Arial" pitchFamily="34" charset="0"/>
              <a:buChar char="•"/>
              <a:defRPr/>
            </a:pPr>
            <a:r>
              <a:rPr lang="en-US" sz="2400" dirty="0" smtClean="0"/>
              <a:t>Addressing the Issue of Energy Poverty and linking energy to Livelihoods</a:t>
            </a:r>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sz="2400" dirty="0" smtClean="0"/>
          </a:p>
          <a:p>
            <a:pPr fontAlgn="auto">
              <a:spcAft>
                <a:spcPts val="0"/>
              </a:spcAft>
              <a:buFont typeface="Arial" pitchFamily="34" charset="0"/>
              <a:buChar char="•"/>
              <a:defRPr/>
            </a:pPr>
            <a:r>
              <a:rPr lang="en-US" sz="2000" dirty="0" smtClean="0"/>
              <a:t>Aggressive deployment of renewable energy solutions could address the issue of energy scarcity and also ensure energy access. A 15% RE by 2020 target of NAPCC, could translate to </a:t>
            </a:r>
          </a:p>
          <a:p>
            <a:pPr fontAlgn="auto">
              <a:spcAft>
                <a:spcPts val="0"/>
              </a:spcAft>
              <a:buFont typeface="Arial" pitchFamily="34" charset="0"/>
              <a:buChar char="•"/>
              <a:defRPr/>
            </a:pPr>
            <a:endParaRPr lang="en-IN" dirty="0" smtClean="0"/>
          </a:p>
        </p:txBody>
      </p:sp>
      <p:graphicFrame>
        <p:nvGraphicFramePr>
          <p:cNvPr id="7" name="Chart 6"/>
          <p:cNvGraphicFramePr>
            <a:graphicFrameLocks/>
          </p:cNvGraphicFramePr>
          <p:nvPr/>
        </p:nvGraphicFramePr>
        <p:xfrm>
          <a:off x="467544" y="1916832"/>
          <a:ext cx="4032448" cy="36003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nvGraphicFramePr>
        <p:xfrm>
          <a:off x="4644008" y="1878806"/>
          <a:ext cx="4104456" cy="356641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4294967295"/>
          </p:nvPr>
        </p:nvPicPr>
        <p:blipFill>
          <a:blip r:embed="rId2" cstate="print"/>
          <a:srcRect/>
          <a:stretch>
            <a:fillRect/>
          </a:stretch>
        </p:blipFill>
        <p:spPr>
          <a:xfrm>
            <a:off x="0" y="996280"/>
            <a:ext cx="4551040" cy="4953000"/>
          </a:xfrm>
          <a:noFill/>
        </p:spPr>
      </p:pic>
      <p:pic>
        <p:nvPicPr>
          <p:cNvPr id="8195" name="Picture 2"/>
          <p:cNvPicPr>
            <a:picLocks noChangeAspect="1" noChangeArrowheads="1"/>
          </p:cNvPicPr>
          <p:nvPr/>
        </p:nvPicPr>
        <p:blipFill>
          <a:blip r:embed="rId3" cstate="print"/>
          <a:srcRect/>
          <a:stretch>
            <a:fillRect/>
          </a:stretch>
        </p:blipFill>
        <p:spPr bwMode="auto">
          <a:xfrm>
            <a:off x="4644008" y="1124744"/>
            <a:ext cx="4320480" cy="5225143"/>
          </a:xfrm>
          <a:prstGeom prst="rect">
            <a:avLst/>
          </a:prstGeom>
          <a:noFill/>
          <a:ln w="9525">
            <a:noFill/>
            <a:miter lim="800000"/>
            <a:headEnd/>
            <a:tailEnd/>
          </a:ln>
        </p:spPr>
      </p:pic>
      <p:sp>
        <p:nvSpPr>
          <p:cNvPr id="8196" name="TextBox 7"/>
          <p:cNvSpPr txBox="1">
            <a:spLocks noChangeArrowheads="1"/>
          </p:cNvSpPr>
          <p:nvPr/>
        </p:nvSpPr>
        <p:spPr bwMode="auto">
          <a:xfrm>
            <a:off x="1143000" y="457200"/>
            <a:ext cx="7239000" cy="646113"/>
          </a:xfrm>
          <a:prstGeom prst="rect">
            <a:avLst/>
          </a:prstGeom>
          <a:noFill/>
          <a:ln w="9525">
            <a:noFill/>
            <a:miter lim="800000"/>
            <a:headEnd/>
            <a:tailEnd/>
          </a:ln>
        </p:spPr>
        <p:txBody>
          <a:bodyPr>
            <a:spAutoFit/>
          </a:bodyPr>
          <a:lstStyle/>
          <a:p>
            <a:pPr algn="ctr"/>
            <a:r>
              <a:rPr lang="en-US" b="1" dirty="0"/>
              <a:t>Comparative Map of India with Thermal Power Plants and level of household electrification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nvGraphicFramePr>
        <p:xfrm>
          <a:off x="395536" y="548680"/>
          <a:ext cx="7776864"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682</TotalTime>
  <Words>960</Words>
  <Application>Microsoft Office PowerPoint</Application>
  <PresentationFormat>On-screen Show (4:3)</PresentationFormat>
  <Paragraphs>82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Nationally Appropriate Mitigation Actions</vt:lpstr>
      <vt:lpstr>Evolution of “NAMA”</vt:lpstr>
      <vt:lpstr>“Nationally Appropriate” : Some Basic Principles</vt:lpstr>
      <vt:lpstr>A Possible Illustration</vt:lpstr>
      <vt:lpstr>CAN’s views on NAMAs</vt:lpstr>
      <vt:lpstr>Issues that Need to be resolved immediately</vt:lpstr>
      <vt:lpstr>What Could Be Nationally Appropriate from an Indian Context</vt:lpstr>
      <vt:lpstr>Slide 8</vt:lpstr>
      <vt:lpstr>Slide 9</vt:lpstr>
      <vt:lpstr>Energy Efficiency Improvement</vt:lpstr>
      <vt:lpstr>Opportunities for the 12th Plan</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Nationally Appropriate Mitigation Actions</dc:title>
  <dc:creator>Srinivas</dc:creator>
  <cp:lastModifiedBy>user</cp:lastModifiedBy>
  <cp:revision>21</cp:revision>
  <dcterms:created xsi:type="dcterms:W3CDTF">2011-08-10T07:08:09Z</dcterms:created>
  <dcterms:modified xsi:type="dcterms:W3CDTF">2011-08-10T18:35:24Z</dcterms:modified>
</cp:coreProperties>
</file>