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4" r:id="rId3"/>
    <p:sldId id="275" r:id="rId4"/>
    <p:sldId id="277" r:id="rId5"/>
    <p:sldId id="269" r:id="rId6"/>
    <p:sldId id="276" r:id="rId7"/>
    <p:sldId id="262" r:id="rId8"/>
    <p:sldId id="271" r:id="rId9"/>
    <p:sldId id="278" r:id="rId10"/>
    <p:sldId id="267" r:id="rId11"/>
    <p:sldId id="266" r:id="rId12"/>
    <p:sldId id="287" r:id="rId13"/>
    <p:sldId id="288" r:id="rId14"/>
    <p:sldId id="279" r:id="rId15"/>
    <p:sldId id="280" r:id="rId16"/>
    <p:sldId id="282" r:id="rId17"/>
    <p:sldId id="281" r:id="rId18"/>
    <p:sldId id="283" r:id="rId19"/>
    <p:sldId id="284" r:id="rId20"/>
    <p:sldId id="286" r:id="rId21"/>
    <p:sldId id="285" r:id="rId22"/>
    <p:sldId id="273" r:id="rId23"/>
    <p:sldId id="263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E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510408" y="6347957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2240" y="6356350"/>
            <a:ext cx="2160240" cy="313010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510408" y="6347957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2240" y="6356350"/>
            <a:ext cx="2160240" cy="313010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510408" y="6347957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2240" y="6356350"/>
            <a:ext cx="2160240" cy="313010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510408" y="6347957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2240" y="6356350"/>
            <a:ext cx="2160240" cy="313010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510408" y="6347957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2240" y="6356350"/>
            <a:ext cx="2160240" cy="313010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510408" y="6347957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32240" y="6356350"/>
            <a:ext cx="2160240" cy="313010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510408" y="6347957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11/15/2012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732240" y="6356350"/>
            <a:ext cx="2160240" cy="313010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510408" y="6347957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11/15/2012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32240" y="6356350"/>
            <a:ext cx="2160240" cy="313010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510408" y="6347957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11/15/2012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32240" y="6356350"/>
            <a:ext cx="2160240" cy="313010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510408" y="6347957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32240" y="6356350"/>
            <a:ext cx="2160240" cy="313010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510408" y="6347957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32240" y="6356350"/>
            <a:ext cx="2160240" cy="313010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720"/>
          </a:xfrm>
          <a:prstGeom prst="rect">
            <a:avLst/>
          </a:prstGeom>
          <a:solidFill>
            <a:srgbClr val="C000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520" y="1196752"/>
            <a:ext cx="864096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0" y="6769100"/>
            <a:ext cx="9144000" cy="88900"/>
          </a:xfrm>
          <a:prstGeom prst="rect">
            <a:avLst/>
          </a:prstGeom>
          <a:solidFill>
            <a:srgbClr val="C20606"/>
          </a:soli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anchor="ctr">
            <a:normAutofit fontScale="25000" lnSpcReduction="2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400" b="1" dirty="0">
              <a:solidFill>
                <a:schemeClr val="bg1"/>
              </a:solidFill>
              <a:latin typeface="Cambria" pitchFamily="18" charset="0"/>
              <a:ea typeface="+mj-ea"/>
              <a:cs typeface="+mj-cs"/>
            </a:endParaRPr>
          </a:p>
        </p:txBody>
      </p:sp>
      <p:pic>
        <p:nvPicPr>
          <p:cNvPr id="8" name="Picture 2" descr="COSTA cover"/>
          <p:cNvPicPr>
            <a:picLocks noChangeAspect="1" noChangeArrowheads="1"/>
          </p:cNvPicPr>
          <p:nvPr/>
        </p:nvPicPr>
        <p:blipFill>
          <a:blip r:embed="rId13" cstate="print"/>
          <a:srcRect l="10020" t="90424" r="68167" b="4495"/>
          <a:stretch>
            <a:fillRect/>
          </a:stretch>
        </p:blipFill>
        <p:spPr bwMode="auto">
          <a:xfrm>
            <a:off x="2125" y="6309320"/>
            <a:ext cx="2481643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C00000"/>
        </a:buClr>
        <a:buFont typeface="Wingdings" pitchFamily="2" charset="2"/>
        <a:buChar char="§"/>
        <a:defRPr sz="3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C00000"/>
        </a:buClr>
        <a:buFont typeface="Arial" pitchFamily="34" charset="0"/>
        <a:buChar char="–"/>
        <a:defRPr sz="2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C00000"/>
        </a:buClr>
        <a:buFont typeface="Calibri" pitchFamily="34" charset="0"/>
        <a:buChar char="»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Research%20work.pdf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Designing Nationally Appropriate Mitigation Actions: An Approach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7772400" cy="1295400"/>
          </a:xfrm>
        </p:spPr>
        <p:txBody>
          <a:bodyPr>
            <a:noAutofit/>
          </a:bodyPr>
          <a:lstStyle/>
          <a:p>
            <a:r>
              <a:rPr lang="en-US" sz="2400" b="1" i="1" dirty="0" smtClean="0">
                <a:solidFill>
                  <a:srgbClr val="C00000"/>
                </a:solidFill>
              </a:rPr>
              <a:t>15 November 2012</a:t>
            </a:r>
          </a:p>
          <a:p>
            <a:r>
              <a:rPr lang="en-US" sz="2400" b="1" i="1" dirty="0" smtClean="0">
                <a:solidFill>
                  <a:srgbClr val="C00000"/>
                </a:solidFill>
              </a:rPr>
              <a:t>TERI, New Delhi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685800" y="3200400"/>
            <a:ext cx="7772400" cy="1295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C00000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Initiating the Discussion 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C00000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Determining National Appropriateness of Mitigation Actions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6019800"/>
            <a:ext cx="1981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4495800" y="6414052"/>
            <a:ext cx="2774043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/>
            <a:r>
              <a:rPr lang="en-US" sz="1200" dirty="0" smtClean="0"/>
              <a:t>Supported by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 we find that: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sz="2600" dirty="0" smtClean="0">
                <a:solidFill>
                  <a:srgbClr val="C00000"/>
                </a:solidFill>
              </a:rPr>
              <a:t>A multi-criteria approach in unavoidable</a:t>
            </a:r>
          </a:p>
          <a:p>
            <a:pPr lvl="1"/>
            <a:r>
              <a:rPr lang="en-IN" sz="2000" dirty="0" smtClean="0">
                <a:solidFill>
                  <a:schemeClr val="tx1"/>
                </a:solidFill>
              </a:rPr>
              <a:t>Captures </a:t>
            </a:r>
            <a:r>
              <a:rPr lang="en-IN" sz="2000" b="1" dirty="0" smtClean="0">
                <a:solidFill>
                  <a:schemeClr val="tx1"/>
                </a:solidFill>
              </a:rPr>
              <a:t>complexity and multiplicity of perspectives</a:t>
            </a:r>
            <a:r>
              <a:rPr lang="en-IN" sz="2000" dirty="0" smtClean="0">
                <a:solidFill>
                  <a:schemeClr val="tx1"/>
                </a:solidFill>
              </a:rPr>
              <a:t>, central to environmental decision making (</a:t>
            </a:r>
            <a:r>
              <a:rPr lang="en-IN" sz="2000" dirty="0" err="1" smtClean="0">
                <a:solidFill>
                  <a:schemeClr val="tx1"/>
                </a:solidFill>
              </a:rPr>
              <a:t>Phekar</a:t>
            </a:r>
            <a:r>
              <a:rPr lang="en-IN" sz="2000" dirty="0" smtClean="0">
                <a:solidFill>
                  <a:schemeClr val="tx1"/>
                </a:solidFill>
              </a:rPr>
              <a:t> &amp; </a:t>
            </a:r>
            <a:r>
              <a:rPr lang="en-IN" sz="2000" dirty="0" err="1" smtClean="0">
                <a:solidFill>
                  <a:schemeClr val="tx1"/>
                </a:solidFill>
              </a:rPr>
              <a:t>Ramachandran</a:t>
            </a:r>
            <a:r>
              <a:rPr lang="en-IN" sz="2000" dirty="0" smtClean="0">
                <a:solidFill>
                  <a:schemeClr val="tx1"/>
                </a:solidFill>
              </a:rPr>
              <a:t>, 2003; Greening &amp; </a:t>
            </a:r>
            <a:r>
              <a:rPr lang="en-IN" sz="2000" dirty="0" err="1" smtClean="0">
                <a:solidFill>
                  <a:schemeClr val="tx1"/>
                </a:solidFill>
              </a:rPr>
              <a:t>Bernow</a:t>
            </a:r>
            <a:r>
              <a:rPr lang="en-IN" sz="2000" dirty="0" smtClean="0">
                <a:solidFill>
                  <a:schemeClr val="tx1"/>
                </a:solidFill>
              </a:rPr>
              <a:t> , 2004; Solomon &amp; </a:t>
            </a:r>
            <a:r>
              <a:rPr lang="en-IN" sz="2000" dirty="0" err="1" smtClean="0">
                <a:solidFill>
                  <a:schemeClr val="tx1"/>
                </a:solidFill>
              </a:rPr>
              <a:t>Hughey</a:t>
            </a:r>
            <a:r>
              <a:rPr lang="en-IN" sz="2000" dirty="0" smtClean="0">
                <a:solidFill>
                  <a:schemeClr val="tx1"/>
                </a:solidFill>
              </a:rPr>
              <a:t>, 2007; Wang </a:t>
            </a:r>
            <a:r>
              <a:rPr lang="en-IN" sz="2000" i="1" dirty="0" smtClean="0">
                <a:solidFill>
                  <a:schemeClr val="tx1"/>
                </a:solidFill>
              </a:rPr>
              <a:t>et al</a:t>
            </a:r>
            <a:r>
              <a:rPr lang="en-IN" sz="2000" dirty="0" smtClean="0">
                <a:solidFill>
                  <a:schemeClr val="tx1"/>
                </a:solidFill>
              </a:rPr>
              <a:t>, 2009)</a:t>
            </a:r>
          </a:p>
          <a:p>
            <a:pPr lvl="1"/>
            <a:r>
              <a:rPr lang="en-IN" sz="2000" dirty="0" smtClean="0">
                <a:solidFill>
                  <a:schemeClr val="tx1"/>
                </a:solidFill>
              </a:rPr>
              <a:t>Provides </a:t>
            </a:r>
            <a:r>
              <a:rPr lang="en-IN" sz="2000" b="1" dirty="0" smtClean="0">
                <a:solidFill>
                  <a:schemeClr val="tx1"/>
                </a:solidFill>
              </a:rPr>
              <a:t>comprehensive, participatory and qualitative </a:t>
            </a:r>
            <a:r>
              <a:rPr lang="en-IN" sz="2000" dirty="0" smtClean="0">
                <a:solidFill>
                  <a:schemeClr val="tx1"/>
                </a:solidFill>
              </a:rPr>
              <a:t>assessment (Browne &amp; Ryan, 2010)</a:t>
            </a:r>
          </a:p>
          <a:p>
            <a:endParaRPr lang="en-IN" sz="2600" dirty="0" smtClean="0"/>
          </a:p>
          <a:p>
            <a:r>
              <a:rPr lang="en-IN" sz="2600" dirty="0" smtClean="0">
                <a:solidFill>
                  <a:srgbClr val="C00000"/>
                </a:solidFill>
              </a:rPr>
              <a:t>All criteria must be measurable</a:t>
            </a:r>
          </a:p>
          <a:p>
            <a:pPr lvl="1"/>
            <a:r>
              <a:rPr lang="en-IN" sz="2000" dirty="0" smtClean="0">
                <a:solidFill>
                  <a:schemeClr val="tx1"/>
                </a:solidFill>
              </a:rPr>
              <a:t>Combination of scales</a:t>
            </a:r>
          </a:p>
          <a:p>
            <a:endParaRPr lang="en-IN" sz="2600" dirty="0" smtClean="0">
              <a:solidFill>
                <a:srgbClr val="C00000"/>
              </a:solidFill>
            </a:endParaRPr>
          </a:p>
          <a:p>
            <a:r>
              <a:rPr lang="en-IN" sz="2600" dirty="0" smtClean="0">
                <a:solidFill>
                  <a:srgbClr val="C00000"/>
                </a:solidFill>
              </a:rPr>
              <a:t>Discursive application</a:t>
            </a:r>
          </a:p>
          <a:p>
            <a:pPr lvl="1"/>
            <a:r>
              <a:rPr lang="en-IN" sz="2000" dirty="0" smtClean="0">
                <a:solidFill>
                  <a:schemeClr val="tx1"/>
                </a:solidFill>
              </a:rPr>
              <a:t>From AHP to ANP: problem of </a:t>
            </a:r>
            <a:r>
              <a:rPr lang="en-IN" sz="2000" b="1" dirty="0" smtClean="0">
                <a:solidFill>
                  <a:schemeClr val="tx1"/>
                </a:solidFill>
              </a:rPr>
              <a:t>rank reversal </a:t>
            </a:r>
            <a:r>
              <a:rPr lang="en-IN" sz="2000" dirty="0" smtClean="0">
                <a:solidFill>
                  <a:schemeClr val="tx1"/>
                </a:solidFill>
              </a:rPr>
              <a:t>(</a:t>
            </a:r>
            <a:r>
              <a:rPr lang="en-IN" sz="2000" dirty="0" err="1" smtClean="0">
                <a:solidFill>
                  <a:schemeClr val="tx1"/>
                </a:solidFill>
              </a:rPr>
              <a:t>Ji</a:t>
            </a:r>
            <a:r>
              <a:rPr lang="en-IN" sz="2000" dirty="0" smtClean="0">
                <a:solidFill>
                  <a:schemeClr val="tx1"/>
                </a:solidFill>
              </a:rPr>
              <a:t> and Jiang 2003)</a:t>
            </a:r>
          </a:p>
          <a:p>
            <a:pPr lvl="1"/>
            <a:r>
              <a:rPr lang="en-IN" sz="2000" b="1" dirty="0" smtClean="0">
                <a:solidFill>
                  <a:schemeClr val="tx1"/>
                </a:solidFill>
              </a:rPr>
              <a:t>Incommensurability</a:t>
            </a:r>
            <a:r>
              <a:rPr lang="en-IN" sz="2000" dirty="0" smtClean="0">
                <a:solidFill>
                  <a:schemeClr val="tx1"/>
                </a:solidFill>
              </a:rPr>
              <a:t> of values (Martinez-</a:t>
            </a:r>
            <a:r>
              <a:rPr lang="en-IN" sz="2000" dirty="0" err="1" smtClean="0">
                <a:solidFill>
                  <a:schemeClr val="tx1"/>
                </a:solidFill>
              </a:rPr>
              <a:t>alier</a:t>
            </a:r>
            <a:r>
              <a:rPr lang="en-IN" sz="2000" dirty="0" smtClean="0">
                <a:solidFill>
                  <a:schemeClr val="tx1"/>
                </a:solidFill>
              </a:rPr>
              <a:t> et al. 1998)</a:t>
            </a:r>
          </a:p>
          <a:p>
            <a:pPr>
              <a:buNone/>
            </a:pPr>
            <a:endParaRPr lang="en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should such criteria consist of?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96753"/>
            <a:ext cx="8640960" cy="4365847"/>
          </a:xfrm>
        </p:spPr>
        <p:txBody>
          <a:bodyPr>
            <a:normAutofit fontScale="92500"/>
          </a:bodyPr>
          <a:lstStyle/>
          <a:p>
            <a:r>
              <a:rPr lang="en-IN" sz="2600" b="1" dirty="0" smtClean="0">
                <a:solidFill>
                  <a:schemeClr val="tx1"/>
                </a:solidFill>
              </a:rPr>
              <a:t>Four principal criteria </a:t>
            </a:r>
            <a:r>
              <a:rPr lang="en-IN" sz="2600" dirty="0" smtClean="0">
                <a:solidFill>
                  <a:schemeClr val="tx1"/>
                </a:solidFill>
              </a:rPr>
              <a:t>for evaluating environmental policy instruments (IPCC 2007):</a:t>
            </a:r>
          </a:p>
          <a:p>
            <a:pPr lvl="1"/>
            <a:r>
              <a:rPr lang="en-IN" sz="2200" b="1" dirty="0" smtClean="0">
                <a:solidFill>
                  <a:srgbClr val="C00000"/>
                </a:solidFill>
              </a:rPr>
              <a:t>Environmental</a:t>
            </a:r>
            <a:r>
              <a:rPr lang="en-IN" sz="2200" dirty="0" smtClean="0">
                <a:solidFill>
                  <a:srgbClr val="C00000"/>
                </a:solidFill>
              </a:rPr>
              <a:t> </a:t>
            </a:r>
            <a:r>
              <a:rPr lang="en-IN" sz="2200" b="1" dirty="0" smtClean="0">
                <a:solidFill>
                  <a:srgbClr val="C00000"/>
                </a:solidFill>
              </a:rPr>
              <a:t>effectiveness</a:t>
            </a:r>
            <a:r>
              <a:rPr lang="en-IN" sz="2200" dirty="0" smtClean="0">
                <a:solidFill>
                  <a:srgbClr val="C00000"/>
                </a:solidFill>
              </a:rPr>
              <a:t> – </a:t>
            </a:r>
            <a:r>
              <a:rPr lang="en-IN" sz="2200" dirty="0" smtClean="0"/>
              <a:t>the extent to which a policy meets its intended environmental objective or realizes positive environmental outcomes.</a:t>
            </a:r>
          </a:p>
          <a:p>
            <a:pPr lvl="1"/>
            <a:r>
              <a:rPr lang="en-IN" sz="2200" b="1" dirty="0" smtClean="0">
                <a:solidFill>
                  <a:srgbClr val="C00000"/>
                </a:solidFill>
              </a:rPr>
              <a:t>Cost-effectiveness</a:t>
            </a:r>
            <a:r>
              <a:rPr lang="en-IN" sz="2200" dirty="0" smtClean="0">
                <a:solidFill>
                  <a:srgbClr val="C00000"/>
                </a:solidFill>
              </a:rPr>
              <a:t> – </a:t>
            </a:r>
            <a:r>
              <a:rPr lang="en-IN" sz="2200" dirty="0" smtClean="0"/>
              <a:t>the extent to which the policy can achieve its objectives at a minimum cost to society.</a:t>
            </a:r>
          </a:p>
          <a:p>
            <a:pPr lvl="1"/>
            <a:r>
              <a:rPr lang="en-IN" sz="2200" b="1" dirty="0" smtClean="0">
                <a:solidFill>
                  <a:srgbClr val="C00000"/>
                </a:solidFill>
              </a:rPr>
              <a:t>Distributional</a:t>
            </a:r>
            <a:r>
              <a:rPr lang="en-IN" sz="2200" dirty="0" smtClean="0">
                <a:solidFill>
                  <a:srgbClr val="C00000"/>
                </a:solidFill>
              </a:rPr>
              <a:t> </a:t>
            </a:r>
            <a:r>
              <a:rPr lang="en-IN" sz="2200" b="1" dirty="0" smtClean="0">
                <a:solidFill>
                  <a:srgbClr val="C00000"/>
                </a:solidFill>
              </a:rPr>
              <a:t>considerations</a:t>
            </a:r>
            <a:r>
              <a:rPr lang="en-IN" sz="2200" dirty="0" smtClean="0">
                <a:solidFill>
                  <a:srgbClr val="C00000"/>
                </a:solidFill>
              </a:rPr>
              <a:t> – </a:t>
            </a:r>
            <a:r>
              <a:rPr lang="en-IN" sz="2200" dirty="0" smtClean="0"/>
              <a:t>the incidence or distributional consequences of a policy, which includes dimensions such as fairness and equity, although there are others.</a:t>
            </a:r>
          </a:p>
          <a:p>
            <a:pPr lvl="1"/>
            <a:r>
              <a:rPr lang="en-IN" sz="2200" b="1" dirty="0" smtClean="0">
                <a:solidFill>
                  <a:srgbClr val="C00000"/>
                </a:solidFill>
              </a:rPr>
              <a:t>Institutional</a:t>
            </a:r>
            <a:r>
              <a:rPr lang="en-IN" sz="2200" dirty="0" smtClean="0">
                <a:solidFill>
                  <a:srgbClr val="C00000"/>
                </a:solidFill>
              </a:rPr>
              <a:t> </a:t>
            </a:r>
            <a:r>
              <a:rPr lang="en-IN" sz="2200" b="1" dirty="0" smtClean="0">
                <a:solidFill>
                  <a:srgbClr val="C00000"/>
                </a:solidFill>
              </a:rPr>
              <a:t>feasibility</a:t>
            </a:r>
            <a:r>
              <a:rPr lang="en-IN" sz="2200" dirty="0" smtClean="0">
                <a:solidFill>
                  <a:srgbClr val="C00000"/>
                </a:solidFill>
              </a:rPr>
              <a:t> – </a:t>
            </a:r>
            <a:r>
              <a:rPr lang="en-IN" sz="2200" dirty="0" smtClean="0"/>
              <a:t>the extent to which a policy instrument is likely to be viewed as legitimate, gain acceptance, adopted and implemented.</a:t>
            </a:r>
            <a:endParaRPr lang="en-IN" sz="2200" dirty="0"/>
          </a:p>
        </p:txBody>
      </p:sp>
      <p:sp>
        <p:nvSpPr>
          <p:cNvPr id="4" name="Rectangle 3"/>
          <p:cNvSpPr/>
          <p:nvPr/>
        </p:nvSpPr>
        <p:spPr>
          <a:xfrm>
            <a:off x="1219200" y="5486400"/>
            <a:ext cx="7620000" cy="762000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2000" i="1" u="sng" dirty="0" smtClean="0">
                <a:solidFill>
                  <a:srgbClr val="C00000"/>
                </a:solidFill>
              </a:rPr>
              <a:t>But, not necessarily ‘appropriateness’…</a:t>
            </a:r>
          </a:p>
          <a:p>
            <a:pPr algn="ctr"/>
            <a:r>
              <a:rPr lang="en-US" sz="2000" b="1" i="1" u="sng" dirty="0" smtClean="0">
                <a:solidFill>
                  <a:schemeClr val="tx1"/>
                </a:solidFill>
                <a:sym typeface="Wingdings" pitchFamily="2" charset="2"/>
              </a:rPr>
              <a:t> consultation, questionnaire survey, discourse analysis, review….</a:t>
            </a:r>
            <a:endParaRPr lang="en-IN" sz="2000" b="1" i="1" dirty="0" smtClean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endParaRPr lang="en-GB" sz="2000" dirty="0" smtClean="0">
              <a:solidFill>
                <a:srgbClr val="C00000"/>
              </a:solidFill>
            </a:endParaRPr>
          </a:p>
        </p:txBody>
      </p:sp>
      <p:sp>
        <p:nvSpPr>
          <p:cNvPr id="5" name="Right Arrow 4">
            <a:hlinkClick r:id="rId2" action="ppaction://hlinkfile"/>
          </p:cNvPr>
          <p:cNvSpPr/>
          <p:nvPr/>
        </p:nvSpPr>
        <p:spPr>
          <a:xfrm>
            <a:off x="8153400" y="1219200"/>
            <a:ext cx="609600" cy="533400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of questionnaire survey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043647"/>
            <a:ext cx="7924800" cy="5204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Results of the Questionnaire Survey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2400" y="1246487"/>
            <a:ext cx="8610600" cy="4705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four criteria-clusters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Transformation of Economy</a:t>
            </a:r>
          </a:p>
          <a:p>
            <a:pPr lvl="1"/>
            <a:r>
              <a:rPr lang="en-US" sz="2600" dirty="0" smtClean="0">
                <a:solidFill>
                  <a:schemeClr val="tx1"/>
                </a:solidFill>
              </a:rPr>
              <a:t>Primary or immediate impacts</a:t>
            </a:r>
          </a:p>
          <a:p>
            <a:pPr lvl="1"/>
            <a:r>
              <a:rPr lang="en-US" sz="2600" dirty="0" smtClean="0">
                <a:solidFill>
                  <a:schemeClr val="tx1"/>
                </a:solidFill>
              </a:rPr>
              <a:t>Secondary, tertiary impacts [ripple effect]</a:t>
            </a:r>
          </a:p>
          <a:p>
            <a:pPr lvl="1"/>
            <a:r>
              <a:rPr lang="en-US" sz="2600" dirty="0" smtClean="0">
                <a:solidFill>
                  <a:schemeClr val="tx1"/>
                </a:solidFill>
              </a:rPr>
              <a:t>No compromise with development and environmental well being</a:t>
            </a:r>
          </a:p>
          <a:p>
            <a:pPr lvl="1"/>
            <a:endParaRPr lang="en-US" sz="2000" dirty="0" smtClean="0"/>
          </a:p>
          <a:p>
            <a:r>
              <a:rPr lang="en-US" dirty="0" smtClean="0">
                <a:solidFill>
                  <a:srgbClr val="C00000"/>
                </a:solidFill>
              </a:rPr>
              <a:t>Distributive and structural impacts</a:t>
            </a:r>
          </a:p>
          <a:p>
            <a:pPr lvl="1"/>
            <a:r>
              <a:rPr lang="en-US" sz="2600" dirty="0" smtClean="0">
                <a:solidFill>
                  <a:schemeClr val="tx1"/>
                </a:solidFill>
              </a:rPr>
              <a:t>No freezing of inequality</a:t>
            </a:r>
          </a:p>
          <a:p>
            <a:pPr lvl="1"/>
            <a:r>
              <a:rPr lang="en-US" sz="2600" dirty="0" smtClean="0">
                <a:solidFill>
                  <a:schemeClr val="tx1"/>
                </a:solidFill>
              </a:rPr>
              <a:t>No high-emission lock-ins</a:t>
            </a:r>
          </a:p>
          <a:p>
            <a:pPr lvl="1">
              <a:buNone/>
            </a:pPr>
            <a:endParaRPr lang="en-US" sz="2200" dirty="0" smtClean="0"/>
          </a:p>
          <a:p>
            <a:r>
              <a:rPr lang="en-US" dirty="0" smtClean="0">
                <a:solidFill>
                  <a:srgbClr val="C00000"/>
                </a:solidFill>
              </a:rPr>
              <a:t>Economic and institutional feasibility</a:t>
            </a:r>
          </a:p>
          <a:p>
            <a:pPr lvl="1"/>
            <a:r>
              <a:rPr lang="en-US" sz="2600" dirty="0" smtClean="0">
                <a:solidFill>
                  <a:schemeClr val="tx1"/>
                </a:solidFill>
              </a:rPr>
              <a:t>Economic viability</a:t>
            </a:r>
          </a:p>
          <a:p>
            <a:pPr lvl="1"/>
            <a:r>
              <a:rPr lang="en-US" sz="2600" dirty="0" smtClean="0">
                <a:solidFill>
                  <a:schemeClr val="tx1"/>
                </a:solidFill>
              </a:rPr>
              <a:t>Environmental safeguards</a:t>
            </a:r>
          </a:p>
          <a:p>
            <a:pPr lvl="1"/>
            <a:endParaRPr lang="en-US" sz="2200" dirty="0" smtClean="0"/>
          </a:p>
          <a:p>
            <a:r>
              <a:rPr lang="en-US" dirty="0" smtClean="0">
                <a:solidFill>
                  <a:srgbClr val="C00000"/>
                </a:solidFill>
              </a:rPr>
              <a:t>International climate policy context</a:t>
            </a:r>
          </a:p>
          <a:p>
            <a:pPr lvl="1"/>
            <a:r>
              <a:rPr lang="en-US" sz="2600" dirty="0" smtClean="0">
                <a:solidFill>
                  <a:schemeClr val="tx1"/>
                </a:solidFill>
              </a:rPr>
              <a:t>Watchful of nature, type and conditions of support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Scoring and decision-making scheme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50825" y="1196975"/>
          <a:ext cx="8642352" cy="13176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588"/>
                <a:gridCol w="2160588"/>
                <a:gridCol w="2160588"/>
                <a:gridCol w="2160588"/>
              </a:tblGrid>
              <a:tr h="439208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C00000"/>
                          </a:solidFill>
                        </a:rPr>
                        <a:t>Criteria Cluster</a:t>
                      </a:r>
                      <a:r>
                        <a:rPr lang="en-US" b="1" baseline="0" dirty="0" smtClean="0">
                          <a:solidFill>
                            <a:srgbClr val="C00000"/>
                          </a:solidFill>
                        </a:rPr>
                        <a:t> X</a:t>
                      </a:r>
                      <a:endParaRPr lang="en-US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Primary impacts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Ripple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</a:rPr>
                        <a:t> effect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Aggregate Score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39208">
                <a:tc>
                  <a:txBody>
                    <a:bodyPr/>
                    <a:lstStyle/>
                    <a:p>
                      <a:r>
                        <a:rPr lang="en-US" b="1" dirty="0" smtClean="0"/>
                        <a:t>Positive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Scale</a:t>
                      </a:r>
                      <a:r>
                        <a:rPr lang="en-US" b="1" baseline="-25000" dirty="0" err="1" smtClean="0"/>
                        <a:t>PP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Scale</a:t>
                      </a:r>
                      <a:r>
                        <a:rPr lang="en-US" b="1" baseline="-25000" dirty="0" err="1" smtClean="0"/>
                        <a:t>PR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baseline="0" dirty="0" smtClean="0"/>
                        <a:t>b (P, R) </a:t>
                      </a:r>
                      <a:r>
                        <a:rPr lang="en-US" b="1" baseline="0" dirty="0" err="1" smtClean="0"/>
                        <a:t>s.t</a:t>
                      </a:r>
                      <a:r>
                        <a:rPr lang="en-US" b="1" baseline="0" dirty="0" smtClean="0"/>
                        <a:t>. b &gt;x is A </a:t>
                      </a:r>
                      <a:endParaRPr lang="en-US" b="1" dirty="0"/>
                    </a:p>
                  </a:txBody>
                  <a:tcPr/>
                </a:tc>
              </a:tr>
              <a:tr h="439208">
                <a:tc>
                  <a:txBody>
                    <a:bodyPr/>
                    <a:lstStyle/>
                    <a:p>
                      <a:r>
                        <a:rPr lang="en-US" b="1" dirty="0" smtClean="0"/>
                        <a:t>Negative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Scale</a:t>
                      </a:r>
                      <a:r>
                        <a:rPr lang="en-US" b="1" baseline="-25000" dirty="0" err="1" smtClean="0"/>
                        <a:t>NP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Scale</a:t>
                      </a:r>
                      <a:r>
                        <a:rPr lang="en-US" b="1" baseline="-25000" dirty="0" err="1" smtClean="0"/>
                        <a:t>NR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c  (P, R) </a:t>
                      </a:r>
                      <a:r>
                        <a:rPr lang="en-US" b="1" dirty="0" err="1" smtClean="0"/>
                        <a:t>s.t</a:t>
                      </a:r>
                      <a:r>
                        <a:rPr lang="en-US" b="1" dirty="0" smtClean="0"/>
                        <a:t>. c &lt; y is A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Down Arrow 4"/>
          <p:cNvSpPr/>
          <p:nvPr/>
        </p:nvSpPr>
        <p:spPr>
          <a:xfrm>
            <a:off x="4343400" y="2590800"/>
            <a:ext cx="457200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09601" y="3276600"/>
          <a:ext cx="7422081" cy="205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23640"/>
                <a:gridCol w="1793440"/>
                <a:gridCol w="1905001"/>
              </a:tblGrid>
              <a:tr h="41148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C00000"/>
                          </a:solidFill>
                        </a:rPr>
                        <a:t>Criteria Cluster</a:t>
                      </a:r>
                      <a:endParaRPr lang="en-US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C00000"/>
                          </a:solidFill>
                        </a:rPr>
                        <a:t>Positive Score</a:t>
                      </a:r>
                      <a:endParaRPr lang="en-US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C00000"/>
                          </a:solidFill>
                        </a:rPr>
                        <a:t>Negative</a:t>
                      </a:r>
                      <a:r>
                        <a:rPr lang="en-US" b="1" baseline="0" dirty="0" smtClean="0">
                          <a:solidFill>
                            <a:srgbClr val="C00000"/>
                          </a:solidFill>
                        </a:rPr>
                        <a:t> Score</a:t>
                      </a:r>
                      <a:endParaRPr lang="en-US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Transformation of economy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Distributive and structural impact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/>
                    </a:p>
                  </a:txBody>
                  <a:tcPr/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Economic and institutional feasibility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/>
                    </a:p>
                  </a:txBody>
                  <a:tcPr/>
                </a:tc>
              </a:tr>
              <a:tr h="41148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International Climate policy context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Down Arrow 6"/>
          <p:cNvSpPr/>
          <p:nvPr/>
        </p:nvSpPr>
        <p:spPr>
          <a:xfrm>
            <a:off x="4267200" y="5410200"/>
            <a:ext cx="457200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743200" y="6019800"/>
            <a:ext cx="342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</a:rPr>
              <a:t>Deliberations</a:t>
            </a:r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29200" y="2438400"/>
            <a:ext cx="388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x and y to be determined politically, would reflect national context</a:t>
            </a:r>
            <a:endParaRPr lang="en-US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apply the criteria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Iterative process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Eliminate or reduce negative impacts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Adequate financial, institutional, and technological scale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C00000"/>
                </a:solidFill>
              </a:rPr>
              <a:t>But there is no limit on </a:t>
            </a:r>
            <a:r>
              <a:rPr lang="en-US" smtClean="0">
                <a:solidFill>
                  <a:srgbClr val="C00000"/>
                </a:solidFill>
              </a:rPr>
              <a:t>number of iterations, </a:t>
            </a:r>
            <a:r>
              <a:rPr lang="en-US" dirty="0" smtClean="0">
                <a:solidFill>
                  <a:srgbClr val="C00000"/>
                </a:solidFill>
              </a:rPr>
              <a:t>therefore within a </a:t>
            </a:r>
            <a:r>
              <a:rPr lang="en-US" b="1" u="sng" dirty="0" smtClean="0">
                <a:solidFill>
                  <a:srgbClr val="C00000"/>
                </a:solidFill>
              </a:rPr>
              <a:t>time-frame of 15-20 years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C. Freeman and C. Perez: </a:t>
            </a:r>
            <a:r>
              <a:rPr lang="en-US" sz="2400" dirty="0" err="1" smtClean="0">
                <a:solidFill>
                  <a:schemeClr val="tx1"/>
                </a:solidFill>
              </a:rPr>
              <a:t>technolo</a:t>
            </a:r>
            <a:r>
              <a:rPr lang="en-US" sz="2400" dirty="0" smtClean="0">
                <a:solidFill>
                  <a:schemeClr val="tx1"/>
                </a:solidFill>
              </a:rPr>
              <a:t>-economic paradigm (1985- 2004)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Unbundling criteria-clusters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14400"/>
            <a:ext cx="8640960" cy="4929411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Positive impacts</a:t>
            </a:r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04800" y="1447800"/>
          <a:ext cx="8610600" cy="47243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2650"/>
                <a:gridCol w="2152650"/>
                <a:gridCol w="2152650"/>
                <a:gridCol w="2152650"/>
              </a:tblGrid>
              <a:tr h="57843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00"/>
                          </a:solidFill>
                          <a:latin typeface="+mn-lt"/>
                          <a:ea typeface="Calibri"/>
                          <a:cs typeface="Times New Roman"/>
                        </a:rPr>
                        <a:t>Transformation  of Economy</a:t>
                      </a:r>
                      <a:endParaRPr lang="en-US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00"/>
                          </a:solidFill>
                          <a:latin typeface="+mn-lt"/>
                          <a:ea typeface="Calibri"/>
                          <a:cs typeface="Times New Roman"/>
                        </a:rPr>
                        <a:t>Distributive and structural impacts</a:t>
                      </a:r>
                      <a:endParaRPr lang="en-US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FFFF00"/>
                          </a:solidFill>
                          <a:latin typeface="+mn-lt"/>
                          <a:cs typeface="Times New Roman"/>
                        </a:rPr>
                        <a:t>Economic and Institutional feasibility</a:t>
                      </a:r>
                      <a:endParaRPr lang="en-US" sz="1600" b="1">
                        <a:latin typeface="+mn-lt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FFFF00"/>
                          </a:solidFill>
                          <a:latin typeface="+mn-lt"/>
                          <a:ea typeface="Calibri"/>
                          <a:cs typeface="Times New Roman"/>
                        </a:rPr>
                        <a:t>International climate Policy Context</a:t>
                      </a:r>
                      <a:endParaRPr lang="en-US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29561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+mn-lt"/>
                          <a:cs typeface="Times New Roman"/>
                        </a:rPr>
                        <a:t>Temporal Scale of impacts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+mn-lt"/>
                          <a:cs typeface="Times New Roman"/>
                        </a:rPr>
                        <a:t>Improved quality of life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+mn-lt"/>
                          <a:cs typeface="Times New Roman"/>
                        </a:rPr>
                        <a:t>(access to clean energy and drinking water, mobility, shelter, food security, </a:t>
                      </a:r>
                      <a:r>
                        <a:rPr lang="en-US" sz="1600" b="1" dirty="0" smtClean="0">
                          <a:latin typeface="+mn-lt"/>
                          <a:cs typeface="Times New Roman"/>
                        </a:rPr>
                        <a:t>sanitation) </a:t>
                      </a:r>
                      <a:endParaRPr lang="en-US" sz="1600" b="1" dirty="0">
                        <a:latin typeface="+mn-lt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+mn-lt"/>
                          <a:cs typeface="Times New Roman"/>
                        </a:rPr>
                        <a:t>Sufficiency of existing </a:t>
                      </a:r>
                      <a:r>
                        <a:rPr lang="en-US" sz="1600" b="1" dirty="0" smtClean="0">
                          <a:latin typeface="+mn-lt"/>
                          <a:cs typeface="Times New Roman"/>
                        </a:rPr>
                        <a:t>regulations (e.g. environmental safety)</a:t>
                      </a:r>
                      <a:endParaRPr lang="en-US" sz="1600" b="1" dirty="0">
                        <a:latin typeface="+mn-lt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+mn-lt"/>
                          <a:cs typeface="Times New Roman"/>
                        </a:rPr>
                        <a:t>Need for international finance</a:t>
                      </a:r>
                    </a:p>
                  </a:txBody>
                  <a:tcPr marL="68580" marR="68580" marT="0" marB="0"/>
                </a:tc>
              </a:tr>
              <a:tr h="51824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+mn-lt"/>
                          <a:cs typeface="Times New Roman"/>
                        </a:rPr>
                        <a:t>Technological capability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+mn-lt"/>
                          <a:cs typeface="Times New Roman"/>
                        </a:rPr>
                        <a:t>Social justice (caste, gender)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+mn-lt"/>
                          <a:cs typeface="Times New Roman"/>
                        </a:rPr>
                        <a:t>Meeting with the stipulated regulations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+mn-lt"/>
                          <a:cs typeface="Times New Roman"/>
                        </a:rPr>
                        <a:t>Availability of international finance</a:t>
                      </a:r>
                    </a:p>
                  </a:txBody>
                  <a:tcPr marL="68580" marR="68580" marT="0" marB="0"/>
                </a:tc>
              </a:tr>
              <a:tr h="51824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+mn-lt"/>
                          <a:cs typeface="Times New Roman"/>
                        </a:rPr>
                        <a:t>Emission reduction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+mn-lt"/>
                          <a:cs typeface="Times New Roman"/>
                        </a:rPr>
                        <a:t>Equality among states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+mn-lt"/>
                          <a:cs typeface="Times New Roman"/>
                        </a:rPr>
                        <a:t>Reduced  imports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+mn-lt"/>
                          <a:cs typeface="Times New Roman"/>
                        </a:rPr>
                        <a:t>Type of international finance</a:t>
                      </a:r>
                    </a:p>
                  </a:txBody>
                  <a:tcPr marL="68580" marR="68580" marT="0" marB="0"/>
                </a:tc>
              </a:tr>
              <a:tr h="51824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+mn-lt"/>
                          <a:cs typeface="Times New Roman"/>
                        </a:rPr>
                        <a:t>Increased private sector participation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+mn-lt"/>
                          <a:cs typeface="Times New Roman"/>
                        </a:rPr>
                        <a:t>Employment generation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+mn-lt"/>
                          <a:cs typeface="Times New Roman"/>
                        </a:rPr>
                        <a:t>Increased exports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+mn-lt"/>
                          <a:cs typeface="Times New Roman"/>
                        </a:rPr>
                        <a:t>Need for international technology transfer</a:t>
                      </a:r>
                    </a:p>
                  </a:txBody>
                  <a:tcPr marL="68580" marR="68580" marT="0" marB="0"/>
                </a:tc>
              </a:tr>
              <a:tr h="51824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+mn-lt"/>
                          <a:cs typeface="Times New Roman"/>
                        </a:rPr>
                        <a:t>Infrastructure development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+mn-lt"/>
                          <a:cs typeface="Times New Roman"/>
                        </a:rPr>
                        <a:t>Rural development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+mn-lt"/>
                          <a:cs typeface="Times New Roman"/>
                        </a:rPr>
                        <a:t>Cost effectiveness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+mn-lt"/>
                          <a:cs typeface="Times New Roman"/>
                        </a:rPr>
                        <a:t>MRViability of actions</a:t>
                      </a:r>
                    </a:p>
                  </a:txBody>
                  <a:tcPr marL="68580" marR="68580" marT="0" marB="0"/>
                </a:tc>
              </a:tr>
              <a:tr h="77736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+mn-lt"/>
                          <a:cs typeface="Times New Roman"/>
                        </a:rPr>
                        <a:t>Conservation of natural resources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+mn-lt"/>
                          <a:cs typeface="Times New Roman"/>
                        </a:rPr>
                        <a:t>(fossil fuels, water)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+mn-lt"/>
                          <a:cs typeface="Times New Roman"/>
                        </a:rPr>
                        <a:t>Environmental well being</a:t>
                      </a:r>
                      <a:endParaRPr lang="en-US" sz="1600" b="1" dirty="0">
                        <a:latin typeface="+mn-lt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+mn-lt"/>
                          <a:cs typeface="Times New Roman"/>
                        </a:rPr>
                        <a:t>Capacity of local institutions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Unbundling criteria-clusters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14400"/>
            <a:ext cx="8640960" cy="4929411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Negative impacts</a:t>
            </a:r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04800" y="1447801"/>
          <a:ext cx="8610600" cy="51293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2476500"/>
                <a:gridCol w="2152650"/>
                <a:gridCol w="2152650"/>
              </a:tblGrid>
              <a:tr h="51936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FF00"/>
                          </a:solidFill>
                          <a:latin typeface="+mn-lt"/>
                          <a:ea typeface="Calibri"/>
                          <a:cs typeface="Times New Roman"/>
                        </a:rPr>
                        <a:t>Transformation  of Economy</a:t>
                      </a:r>
                      <a:endParaRPr lang="en-US" sz="18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FF00"/>
                          </a:solidFill>
                          <a:latin typeface="+mn-lt"/>
                          <a:ea typeface="Calibri"/>
                          <a:cs typeface="Times New Roman"/>
                        </a:rPr>
                        <a:t>Distributive and structural impacts</a:t>
                      </a:r>
                      <a:endParaRPr lang="en-US" sz="18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rgbClr val="FFFF00"/>
                          </a:solidFill>
                          <a:latin typeface="+mn-lt"/>
                          <a:cs typeface="Times New Roman"/>
                        </a:rPr>
                        <a:t>Economic and Institutional feasibility</a:t>
                      </a:r>
                      <a:endParaRPr lang="en-US" sz="1800" b="1">
                        <a:latin typeface="+mn-lt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FF00"/>
                          </a:solidFill>
                          <a:latin typeface="+mn-lt"/>
                          <a:ea typeface="Calibri"/>
                          <a:cs typeface="Times New Roman"/>
                        </a:rPr>
                        <a:t>International climate Policy Context</a:t>
                      </a:r>
                      <a:endParaRPr lang="en-US" sz="18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9364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sz="1800" b="1" dirty="0" smtClean="0">
                        <a:solidFill>
                          <a:schemeClr val="tx1"/>
                        </a:solidFill>
                        <a:latin typeface="Calibri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Calibri"/>
                          <a:cs typeface="Times New Roman"/>
                        </a:rPr>
                        <a:t>High 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Calibri"/>
                          <a:cs typeface="Times New Roman"/>
                        </a:rPr>
                        <a:t>emission lock-in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Calibri"/>
                          <a:cs typeface="Times New Roman"/>
                        </a:rPr>
                        <a:t>Increased income inequality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Calibri"/>
                          <a:cs typeface="Times New Roman"/>
                        </a:rPr>
                        <a:t>Violation of constitutional provisions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Calibri"/>
                          <a:cs typeface="Times New Roman"/>
                        </a:rPr>
                        <a:t>Support in the form of export subsidy</a:t>
                      </a:r>
                    </a:p>
                  </a:txBody>
                  <a:tcPr marL="68580" marR="68580" marT="0" marB="0"/>
                </a:tc>
              </a:tr>
              <a:tr h="78523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Calibri"/>
                          <a:cs typeface="Times New Roman"/>
                        </a:rPr>
                        <a:t>Duration of lock-in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latin typeface="Calibri"/>
                          <a:cs typeface="Times New Roman"/>
                        </a:rPr>
                        <a:t>Employment loss over the project period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latin typeface="Calibri"/>
                          <a:cs typeface="Times New Roman"/>
                        </a:rPr>
                        <a:t>Need new institutions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Calibri"/>
                          <a:cs typeface="Times New Roman"/>
                        </a:rPr>
                        <a:t>Conditional (other than MRV) support </a:t>
                      </a:r>
                    </a:p>
                  </a:txBody>
                  <a:tcPr marL="68580" marR="68580" marT="0" marB="0"/>
                </a:tc>
              </a:tr>
              <a:tr h="78523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chemeClr val="tx1"/>
                        </a:solidFill>
                        <a:latin typeface="+mn-lt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latin typeface="Calibri"/>
                          <a:cs typeface="Times New Roman"/>
                        </a:rPr>
                        <a:t>Worsened Social Justice (Caste, Gender)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latin typeface="Calibri"/>
                          <a:cs typeface="Times New Roman"/>
                        </a:rPr>
                        <a:t>Appropriateness of new institutions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Calibri"/>
                          <a:cs typeface="Times New Roman"/>
                        </a:rPr>
                        <a:t>Need for training</a:t>
                      </a:r>
                    </a:p>
                  </a:txBody>
                  <a:tcPr marL="68580" marR="68580" marT="0" marB="0"/>
                </a:tc>
              </a:tr>
              <a:tr h="52348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chemeClr val="tx1"/>
                        </a:solidFill>
                        <a:latin typeface="+mn-lt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Calibri"/>
                          <a:cs typeface="Times New Roman"/>
                        </a:rPr>
                        <a:t>Increased Rural-Urban Divide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latin typeface="Calibri"/>
                          <a:cs typeface="Times New Roman"/>
                        </a:rPr>
                        <a:t>Increased imports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chemeClr val="tx1"/>
                        </a:solidFill>
                        <a:latin typeface="+mn-lt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3745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chemeClr val="tx1"/>
                        </a:solidFill>
                        <a:latin typeface="+mn-lt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sz="1800" b="1">
                        <a:solidFill>
                          <a:schemeClr val="tx1"/>
                        </a:solidFill>
                        <a:latin typeface="+mn-lt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latin typeface="Calibri"/>
                          <a:cs typeface="Times New Roman"/>
                        </a:rPr>
                        <a:t>Reduced exports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chemeClr val="tx1"/>
                        </a:solidFill>
                        <a:latin typeface="+mn-lt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5618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chemeClr val="tx1"/>
                        </a:solidFill>
                        <a:latin typeface="+mn-lt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chemeClr val="tx1"/>
                        </a:solidFill>
                        <a:latin typeface="+mn-lt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Calibri"/>
                          <a:cs typeface="Times New Roman"/>
                        </a:rPr>
                        <a:t>Need for FDI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Scoring: A demo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14400"/>
            <a:ext cx="8640960" cy="4929411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Positive impacts: Transformation of economy</a:t>
            </a:r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04800" y="1447800"/>
          <a:ext cx="8610600" cy="44820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2650"/>
                <a:gridCol w="2152650"/>
                <a:gridCol w="2628900"/>
                <a:gridCol w="1676400"/>
              </a:tblGrid>
              <a:tr h="57843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 smtClean="0">
                          <a:solidFill>
                            <a:srgbClr val="FFFF00"/>
                          </a:solidFill>
                          <a:latin typeface="+mn-lt"/>
                          <a:ea typeface="Calibri"/>
                          <a:cs typeface="Times New Roman"/>
                        </a:rPr>
                        <a:t>Sub-criteria</a:t>
                      </a:r>
                      <a:endParaRPr lang="en-US" sz="17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 smtClean="0">
                          <a:solidFill>
                            <a:srgbClr val="FFFF00"/>
                          </a:solidFill>
                          <a:latin typeface="+mn-lt"/>
                          <a:ea typeface="Calibri"/>
                          <a:cs typeface="Times New Roman"/>
                        </a:rPr>
                        <a:t>Primary impacts (P)</a:t>
                      </a:r>
                      <a:endParaRPr lang="en-US" sz="17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700" b="1" dirty="0" smtClean="0">
                          <a:solidFill>
                            <a:srgbClr val="FFFF00"/>
                          </a:solidFill>
                          <a:latin typeface="+mn-lt"/>
                          <a:cs typeface="Times New Roman"/>
                        </a:rPr>
                        <a:t>Ripple effect (R)</a:t>
                      </a:r>
                      <a:endParaRPr lang="en-US" sz="1700" b="1" dirty="0">
                        <a:latin typeface="+mn-lt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 smtClean="0">
                          <a:solidFill>
                            <a:srgbClr val="FFFF00"/>
                          </a:solidFill>
                          <a:latin typeface="+mn-lt"/>
                          <a:ea typeface="Calibri"/>
                          <a:cs typeface="Times New Roman"/>
                        </a:rPr>
                        <a:t>Sub-criteria score</a:t>
                      </a:r>
                      <a:endParaRPr lang="en-US" sz="17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9316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 b="1" dirty="0">
                          <a:latin typeface="+mn-lt"/>
                          <a:cs typeface="Times New Roman"/>
                        </a:rPr>
                        <a:t>Temporal Scale of impacts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Calibri"/>
                          <a:cs typeface="Times New Roman"/>
                        </a:rPr>
                        <a:t>Less than 5 yrs (7), 5-10(5), 10-15 (3), more than 15 (1)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>
                          <a:latin typeface="Calibri"/>
                          <a:cs typeface="Times New Roman"/>
                        </a:rPr>
                        <a:t>More than 15 yrs(7), 10-15 (5), 5-10 (3), less than 5 (1)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 dirty="0" err="1">
                          <a:latin typeface="Calibri"/>
                          <a:cs typeface="Times New Roman"/>
                        </a:rPr>
                        <a:t>PxR</a:t>
                      </a:r>
                      <a:endParaRPr lang="en-US" sz="1700" dirty="0">
                        <a:latin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 dirty="0" smtClean="0">
                          <a:latin typeface="Calibri"/>
                          <a:cs typeface="Times New Roman"/>
                        </a:rPr>
                        <a:t>&gt;15 </a:t>
                      </a:r>
                      <a:r>
                        <a:rPr lang="en-US" sz="1700" dirty="0">
                          <a:latin typeface="Calibri"/>
                          <a:cs typeface="Times New Roman"/>
                        </a:rPr>
                        <a:t>is </a:t>
                      </a:r>
                      <a:r>
                        <a:rPr lang="en-US" sz="1700" dirty="0" smtClean="0">
                          <a:latin typeface="Calibri"/>
                          <a:cs typeface="Times New Roman"/>
                        </a:rPr>
                        <a:t>appropriate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 dirty="0" smtClean="0">
                          <a:latin typeface="Calibri"/>
                          <a:cs typeface="Times New Roman"/>
                        </a:rPr>
                        <a:t>&gt;25 is must </a:t>
                      </a:r>
                      <a:endParaRPr lang="en-US" sz="1700" dirty="0"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1824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 b="1" dirty="0">
                          <a:latin typeface="+mn-lt"/>
                          <a:cs typeface="Times New Roman"/>
                        </a:rPr>
                        <a:t>Technological capability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Calibri"/>
                          <a:cs typeface="Times New Roman"/>
                        </a:rPr>
                        <a:t>From equipment (1), </a:t>
                      </a:r>
                      <a:r>
                        <a:rPr lang="en-US" sz="1700" dirty="0" err="1">
                          <a:latin typeface="Calibri"/>
                          <a:cs typeface="Times New Roman"/>
                        </a:rPr>
                        <a:t>equipment+training</a:t>
                      </a:r>
                      <a:r>
                        <a:rPr lang="en-US" sz="1700" dirty="0">
                          <a:latin typeface="Calibri"/>
                          <a:cs typeface="Times New Roman"/>
                        </a:rPr>
                        <a:t> (3) to complete technology transfer (5)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>
                          <a:latin typeface="Calibri"/>
                          <a:cs typeface="Times New Roman"/>
                        </a:rPr>
                        <a:t>From domestic technology diffusion (1), transfer of existing technology (3) to transfer and development of new technology (5)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 dirty="0" err="1">
                          <a:latin typeface="Calibri"/>
                          <a:cs typeface="Times New Roman"/>
                        </a:rPr>
                        <a:t>PxR</a:t>
                      </a:r>
                      <a:endParaRPr lang="en-US" sz="1700" dirty="0">
                        <a:latin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 dirty="0" smtClean="0">
                          <a:latin typeface="Calibri"/>
                          <a:cs typeface="Times New Roman"/>
                        </a:rPr>
                        <a:t>&gt;=9</a:t>
                      </a:r>
                      <a:r>
                        <a:rPr lang="en-US" sz="1700" baseline="0" dirty="0" smtClean="0">
                          <a:latin typeface="Calibri"/>
                          <a:cs typeface="Times New Roman"/>
                        </a:rPr>
                        <a:t> is appropriate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 baseline="0" dirty="0" smtClean="0">
                          <a:latin typeface="Calibri"/>
                          <a:cs typeface="Times New Roman"/>
                        </a:rPr>
                        <a:t>25 is must</a:t>
                      </a:r>
                      <a:endParaRPr lang="en-US" sz="1700" dirty="0"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1824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 b="1" dirty="0">
                          <a:latin typeface="+mn-lt"/>
                          <a:cs typeface="Times New Roman"/>
                        </a:rPr>
                        <a:t>Emission reduction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>
                          <a:latin typeface="Calibri"/>
                          <a:cs typeface="Times New Roman"/>
                        </a:rPr>
                        <a:t>Yes (2), No (1)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>
                          <a:latin typeface="Calibri"/>
                          <a:cs typeface="Times New Roman"/>
                        </a:rPr>
                        <a:t>Extremely high (7)-5-3- positive(1)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 dirty="0" err="1">
                          <a:latin typeface="Calibri"/>
                          <a:cs typeface="Times New Roman"/>
                        </a:rPr>
                        <a:t>PxR</a:t>
                      </a:r>
                      <a:endParaRPr lang="en-US" sz="1700" dirty="0">
                        <a:latin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 dirty="0" smtClean="0">
                          <a:latin typeface="Calibri"/>
                          <a:cs typeface="Times New Roman"/>
                        </a:rPr>
                        <a:t>&gt; </a:t>
                      </a:r>
                      <a:r>
                        <a:rPr lang="en-US" sz="1700" dirty="0">
                          <a:latin typeface="Calibri"/>
                          <a:cs typeface="Times New Roman"/>
                        </a:rPr>
                        <a:t>5 is appropriate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Calibri"/>
                          <a:cs typeface="Times New Roman"/>
                        </a:rPr>
                        <a:t>14 is must</a:t>
                      </a:r>
                    </a:p>
                  </a:txBody>
                  <a:tcPr marL="68580" marR="68580" marT="0" marB="0"/>
                </a:tc>
              </a:tr>
              <a:tr h="51824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 b="1" dirty="0">
                          <a:latin typeface="+mn-lt"/>
                          <a:cs typeface="Times New Roman"/>
                        </a:rPr>
                        <a:t>Increased private sector participation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>
                          <a:latin typeface="Calibri"/>
                          <a:cs typeface="Times New Roman"/>
                        </a:rPr>
                        <a:t>Yes (2), No (1)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>
                          <a:latin typeface="Calibri"/>
                          <a:cs typeface="Times New Roman"/>
                        </a:rPr>
                        <a:t>Extremely high (7)-5-3- positive(1)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 dirty="0" err="1">
                          <a:latin typeface="Calibri"/>
                          <a:cs typeface="Times New Roman"/>
                        </a:rPr>
                        <a:t>PxR</a:t>
                      </a:r>
                      <a:endParaRPr lang="en-US" sz="1700" dirty="0">
                        <a:latin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 dirty="0" smtClean="0">
                          <a:latin typeface="Calibri"/>
                          <a:cs typeface="Times New Roman"/>
                        </a:rPr>
                        <a:t>&gt; </a:t>
                      </a:r>
                      <a:r>
                        <a:rPr lang="en-US" sz="1700" dirty="0">
                          <a:latin typeface="Calibri"/>
                          <a:cs typeface="Times New Roman"/>
                        </a:rPr>
                        <a:t>5 is appropriate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Calibri"/>
                          <a:cs typeface="Times New Roman"/>
                        </a:rPr>
                        <a:t>&gt;10 is must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600200" y="5943600"/>
            <a:ext cx="541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Cluster aggregate = </a:t>
            </a:r>
            <a:r>
              <a:rPr lang="en-US" b="1" dirty="0" err="1" smtClean="0"/>
              <a:t>avg</a:t>
            </a:r>
            <a:r>
              <a:rPr lang="en-US" b="1" dirty="0" smtClean="0"/>
              <a:t> (sub-criteria score / max. </a:t>
            </a:r>
            <a:r>
              <a:rPr lang="en-US" b="1" dirty="0" err="1" smtClean="0"/>
              <a:t>PxR</a:t>
            </a:r>
            <a:r>
              <a:rPr lang="en-US" b="1" dirty="0" smtClean="0"/>
              <a:t>)</a:t>
            </a:r>
            <a:endParaRPr lang="en-US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 of the presentation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Overview of the project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Need of the criteria?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How to develop criteria?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What should such criteria consist of?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How to apply the criteria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The criteria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 tentative illustration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Points for discussion</a:t>
            </a:r>
          </a:p>
          <a:p>
            <a:pPr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endParaRPr lang="en-IN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Scoring example: The Solar Mission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14400"/>
            <a:ext cx="8640960" cy="4929411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Positive impacts: Transformation of economy</a:t>
            </a:r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04800" y="1447800"/>
          <a:ext cx="8610600" cy="37207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2650"/>
                <a:gridCol w="1809750"/>
                <a:gridCol w="2438400"/>
                <a:gridCol w="2209800"/>
              </a:tblGrid>
              <a:tr h="57843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 smtClean="0">
                          <a:solidFill>
                            <a:srgbClr val="FFFF00"/>
                          </a:solidFill>
                          <a:latin typeface="+mn-lt"/>
                          <a:ea typeface="Calibri"/>
                          <a:cs typeface="Times New Roman"/>
                        </a:rPr>
                        <a:t>Sub-criteria</a:t>
                      </a:r>
                      <a:endParaRPr lang="en-US" sz="17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 smtClean="0">
                          <a:solidFill>
                            <a:srgbClr val="FFFF00"/>
                          </a:solidFill>
                          <a:latin typeface="+mn-lt"/>
                          <a:ea typeface="Calibri"/>
                          <a:cs typeface="Times New Roman"/>
                        </a:rPr>
                        <a:t>Primary impacts (P)</a:t>
                      </a:r>
                      <a:endParaRPr lang="en-US" sz="17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700" b="1" dirty="0" smtClean="0">
                          <a:solidFill>
                            <a:srgbClr val="FFFF00"/>
                          </a:solidFill>
                          <a:latin typeface="+mn-lt"/>
                          <a:cs typeface="Times New Roman"/>
                        </a:rPr>
                        <a:t>Ripple effect (R)</a:t>
                      </a:r>
                      <a:endParaRPr lang="en-US" sz="1700" b="1" dirty="0">
                        <a:latin typeface="+mn-lt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 smtClean="0">
                          <a:solidFill>
                            <a:srgbClr val="FFFF00"/>
                          </a:solidFill>
                          <a:latin typeface="+mn-lt"/>
                          <a:ea typeface="Calibri"/>
                          <a:cs typeface="Times New Roman"/>
                        </a:rPr>
                        <a:t>Sub-criteria score</a:t>
                      </a:r>
                      <a:endParaRPr lang="en-US" sz="17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9316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 b="1" dirty="0">
                          <a:latin typeface="+mn-lt"/>
                          <a:cs typeface="Times New Roman"/>
                        </a:rPr>
                        <a:t>Temporal Scale of impacts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Calibri"/>
                          <a:cs typeface="Times New Roman"/>
                        </a:rPr>
                        <a:t>Less than 5 yrs (7</a:t>
                      </a:r>
                      <a:r>
                        <a:rPr lang="en-US" sz="1700" dirty="0" smtClean="0">
                          <a:latin typeface="Calibri"/>
                          <a:cs typeface="Times New Roman"/>
                        </a:rPr>
                        <a:t>)</a:t>
                      </a:r>
                      <a:endParaRPr lang="en-US" sz="1700" dirty="0"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 dirty="0" smtClean="0">
                          <a:latin typeface="Calibri"/>
                          <a:cs typeface="Times New Roman"/>
                        </a:rPr>
                        <a:t>10-15 years (5)</a:t>
                      </a:r>
                      <a:endParaRPr lang="en-US" sz="1700" dirty="0"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 b="1" dirty="0" err="1" smtClean="0">
                          <a:latin typeface="Calibri"/>
                          <a:cs typeface="Times New Roman"/>
                        </a:rPr>
                        <a:t>PxR</a:t>
                      </a:r>
                      <a:r>
                        <a:rPr lang="en-US" sz="1700" b="1" dirty="0" smtClean="0">
                          <a:latin typeface="Calibri"/>
                          <a:cs typeface="Times New Roman"/>
                        </a:rPr>
                        <a:t> = 35</a:t>
                      </a:r>
                      <a:endParaRPr lang="en-US" sz="1700" b="1" dirty="0">
                        <a:latin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 dirty="0" smtClean="0">
                          <a:latin typeface="Calibri"/>
                          <a:cs typeface="Times New Roman"/>
                        </a:rPr>
                        <a:t>&gt;15 </a:t>
                      </a:r>
                      <a:r>
                        <a:rPr lang="en-US" sz="1700" dirty="0">
                          <a:latin typeface="Calibri"/>
                          <a:cs typeface="Times New Roman"/>
                        </a:rPr>
                        <a:t>is </a:t>
                      </a:r>
                      <a:r>
                        <a:rPr lang="en-US" sz="1700" dirty="0" smtClean="0">
                          <a:latin typeface="Calibri"/>
                          <a:cs typeface="Times New Roman"/>
                        </a:rPr>
                        <a:t>appropriate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 b="1" dirty="0" smtClean="0">
                          <a:latin typeface="Calibri"/>
                          <a:cs typeface="Times New Roman"/>
                        </a:rPr>
                        <a:t>&gt;25 is must</a:t>
                      </a:r>
                      <a:r>
                        <a:rPr lang="en-US" sz="1700" dirty="0" smtClean="0">
                          <a:latin typeface="Calibri"/>
                          <a:cs typeface="Times New Roman"/>
                        </a:rPr>
                        <a:t> </a:t>
                      </a:r>
                      <a:endParaRPr lang="en-US" sz="1700" dirty="0"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1824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 b="1" dirty="0">
                          <a:latin typeface="+mn-lt"/>
                          <a:cs typeface="Times New Roman"/>
                        </a:rPr>
                        <a:t>Technological capability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 dirty="0" smtClean="0">
                          <a:latin typeface="+mn-lt"/>
                          <a:cs typeface="Times New Roman"/>
                        </a:rPr>
                        <a:t>Equipment + training (3)</a:t>
                      </a:r>
                      <a:endParaRPr lang="en-US" sz="1700" dirty="0"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 dirty="0" smtClean="0">
                          <a:latin typeface="Calibri"/>
                          <a:cs typeface="Times New Roman"/>
                        </a:rPr>
                        <a:t>Transfer of </a:t>
                      </a:r>
                      <a:r>
                        <a:rPr lang="en-US" sz="1700" dirty="0">
                          <a:latin typeface="Calibri"/>
                          <a:cs typeface="Times New Roman"/>
                        </a:rPr>
                        <a:t>existing technology (3</a:t>
                      </a:r>
                      <a:r>
                        <a:rPr lang="en-US" sz="1700" dirty="0" smtClean="0">
                          <a:latin typeface="Calibri"/>
                          <a:cs typeface="Times New Roman"/>
                        </a:rPr>
                        <a:t>)</a:t>
                      </a:r>
                      <a:endParaRPr lang="en-US" sz="1700" dirty="0"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 b="1" dirty="0" err="1" smtClean="0">
                          <a:latin typeface="Calibri"/>
                          <a:cs typeface="Times New Roman"/>
                        </a:rPr>
                        <a:t>PxR</a:t>
                      </a:r>
                      <a:r>
                        <a:rPr lang="en-US" sz="1700" b="1" dirty="0" smtClean="0">
                          <a:latin typeface="Calibri"/>
                          <a:cs typeface="Times New Roman"/>
                        </a:rPr>
                        <a:t> = 9</a:t>
                      </a:r>
                      <a:endParaRPr lang="en-US" sz="1700" b="1" dirty="0">
                        <a:latin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 b="1" dirty="0" smtClean="0">
                          <a:latin typeface="Calibri"/>
                          <a:cs typeface="Times New Roman"/>
                        </a:rPr>
                        <a:t>&gt;=9</a:t>
                      </a:r>
                      <a:r>
                        <a:rPr lang="en-US" sz="1700" b="1" baseline="0" dirty="0" smtClean="0">
                          <a:latin typeface="Calibri"/>
                          <a:cs typeface="Times New Roman"/>
                        </a:rPr>
                        <a:t> is appropriate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 baseline="0" dirty="0" smtClean="0">
                          <a:latin typeface="Calibri"/>
                          <a:cs typeface="Times New Roman"/>
                        </a:rPr>
                        <a:t>25 is must</a:t>
                      </a:r>
                      <a:endParaRPr lang="en-US" sz="1700" dirty="0"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1824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 b="1" dirty="0">
                          <a:latin typeface="+mn-lt"/>
                          <a:cs typeface="Times New Roman"/>
                        </a:rPr>
                        <a:t>Emission reduction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Calibri"/>
                          <a:cs typeface="Times New Roman"/>
                        </a:rPr>
                        <a:t>Yes (</a:t>
                      </a:r>
                      <a:r>
                        <a:rPr lang="en-US" sz="1700" dirty="0" smtClean="0">
                          <a:latin typeface="Calibri"/>
                          <a:cs typeface="Times New Roman"/>
                        </a:rPr>
                        <a:t>2)</a:t>
                      </a:r>
                      <a:endParaRPr lang="en-US" sz="1700" dirty="0"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 dirty="0" smtClean="0">
                          <a:latin typeface="Calibri"/>
                          <a:cs typeface="Times New Roman"/>
                        </a:rPr>
                        <a:t>High (5):</a:t>
                      </a:r>
                      <a:r>
                        <a:rPr lang="en-US" sz="1700" baseline="0" dirty="0" smtClean="0">
                          <a:latin typeface="Calibri"/>
                          <a:cs typeface="Times New Roman"/>
                        </a:rPr>
                        <a:t> </a:t>
                      </a:r>
                      <a:r>
                        <a:rPr lang="en-US" sz="1700" dirty="0" smtClean="0">
                          <a:latin typeface="Calibri"/>
                          <a:cs typeface="Times New Roman"/>
                        </a:rPr>
                        <a:t>One needs to calculate emissions in the supply</a:t>
                      </a:r>
                      <a:r>
                        <a:rPr lang="en-US" sz="1700" baseline="0" dirty="0" smtClean="0">
                          <a:latin typeface="Calibri"/>
                          <a:cs typeface="Times New Roman"/>
                        </a:rPr>
                        <a:t> chain</a:t>
                      </a:r>
                      <a:endParaRPr lang="en-US" sz="1700" dirty="0"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 b="1" dirty="0" err="1" smtClean="0">
                          <a:latin typeface="Calibri"/>
                          <a:cs typeface="Times New Roman"/>
                        </a:rPr>
                        <a:t>PxR</a:t>
                      </a:r>
                      <a:r>
                        <a:rPr lang="en-US" sz="1700" b="1" dirty="0" smtClean="0">
                          <a:latin typeface="Calibri"/>
                          <a:cs typeface="Times New Roman"/>
                        </a:rPr>
                        <a:t> = 10</a:t>
                      </a:r>
                      <a:endParaRPr lang="en-US" sz="1700" b="1" dirty="0">
                        <a:latin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 b="1" dirty="0" smtClean="0">
                          <a:latin typeface="Calibri"/>
                          <a:cs typeface="Times New Roman"/>
                        </a:rPr>
                        <a:t>&gt; </a:t>
                      </a:r>
                      <a:r>
                        <a:rPr lang="en-US" sz="1700" b="1" dirty="0">
                          <a:latin typeface="Calibri"/>
                          <a:cs typeface="Times New Roman"/>
                        </a:rPr>
                        <a:t>5 is appropriate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Calibri"/>
                          <a:cs typeface="Times New Roman"/>
                        </a:rPr>
                        <a:t>14 is must</a:t>
                      </a:r>
                    </a:p>
                  </a:txBody>
                  <a:tcPr marL="68580" marR="68580" marT="0" marB="0"/>
                </a:tc>
              </a:tr>
              <a:tr h="51824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 b="1" dirty="0">
                          <a:latin typeface="+mn-lt"/>
                          <a:cs typeface="Times New Roman"/>
                        </a:rPr>
                        <a:t>Increased private sector participation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Calibri"/>
                          <a:cs typeface="Times New Roman"/>
                        </a:rPr>
                        <a:t>Yes (2</a:t>
                      </a:r>
                      <a:r>
                        <a:rPr lang="en-US" sz="1700" dirty="0" smtClean="0">
                          <a:latin typeface="Calibri"/>
                          <a:cs typeface="Times New Roman"/>
                        </a:rPr>
                        <a:t>),</a:t>
                      </a:r>
                      <a:endParaRPr lang="en-US" sz="1700" dirty="0"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 dirty="0" smtClean="0">
                          <a:latin typeface="Calibri"/>
                          <a:cs typeface="Times New Roman"/>
                        </a:rPr>
                        <a:t>High (5)</a:t>
                      </a:r>
                      <a:endParaRPr lang="en-US" sz="1700" dirty="0"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 b="1" dirty="0" err="1" smtClean="0">
                          <a:latin typeface="Calibri"/>
                          <a:cs typeface="Times New Roman"/>
                        </a:rPr>
                        <a:t>PxR</a:t>
                      </a:r>
                      <a:r>
                        <a:rPr lang="en-US" sz="1700" b="1" dirty="0" smtClean="0">
                          <a:latin typeface="Calibri"/>
                          <a:cs typeface="Times New Roman"/>
                        </a:rPr>
                        <a:t> = 10</a:t>
                      </a:r>
                      <a:endParaRPr lang="en-US" sz="1700" b="1" dirty="0">
                        <a:latin typeface="Calibri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 b="1" dirty="0" smtClean="0">
                          <a:latin typeface="Calibri"/>
                          <a:cs typeface="Times New Roman"/>
                        </a:rPr>
                        <a:t>&gt; </a:t>
                      </a:r>
                      <a:r>
                        <a:rPr lang="en-US" sz="1700" b="1" dirty="0">
                          <a:latin typeface="Calibri"/>
                          <a:cs typeface="Times New Roman"/>
                        </a:rPr>
                        <a:t>5 is appropriate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700" dirty="0">
                          <a:latin typeface="Calibri"/>
                          <a:cs typeface="Times New Roman"/>
                        </a:rPr>
                        <a:t>&gt;10 is must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600200" y="5334000"/>
            <a:ext cx="64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Cluster aggregate = </a:t>
            </a:r>
            <a:r>
              <a:rPr lang="en-US" b="1" dirty="0" err="1" smtClean="0"/>
              <a:t>avg</a:t>
            </a:r>
            <a:r>
              <a:rPr lang="en-US" b="1" dirty="0" smtClean="0"/>
              <a:t> (sub-criteria score / max. </a:t>
            </a:r>
            <a:r>
              <a:rPr lang="en-US" b="1" dirty="0" err="1" smtClean="0"/>
              <a:t>PxR</a:t>
            </a:r>
            <a:r>
              <a:rPr lang="en-US" b="1" dirty="0" smtClean="0"/>
              <a:t>)</a:t>
            </a:r>
          </a:p>
          <a:p>
            <a:r>
              <a:rPr lang="en-US" b="1" dirty="0" smtClean="0"/>
              <a:t>=((35/49)+(9/25)+(10/14)+(10/14))/4 = 63% &gt; 35% [benchmark]</a:t>
            </a:r>
            <a:endParaRPr lang="en-US" b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Way forward: expectations from the Roundtable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800" b="1" dirty="0" smtClean="0"/>
              <a:t>views and inputs towards suitability of the overall approach</a:t>
            </a:r>
          </a:p>
          <a:p>
            <a:pPr lvl="0"/>
            <a:endParaRPr lang="en-US" sz="2800" b="1" dirty="0" smtClean="0"/>
          </a:p>
          <a:p>
            <a:pPr lvl="0"/>
            <a:r>
              <a:rPr lang="en-US" sz="2800" b="1" dirty="0" smtClean="0"/>
              <a:t>reflections on the adequacy of the range and type of criteria (including need of ‘veto criterion’), and measurement scales</a:t>
            </a:r>
          </a:p>
          <a:p>
            <a:endParaRPr lang="en-US" sz="2800" b="1" dirty="0" smtClean="0"/>
          </a:p>
          <a:p>
            <a:r>
              <a:rPr lang="en-US" sz="2800" b="1" dirty="0" smtClean="0"/>
              <a:t>direction towards aggregation of individual criterion scores into representative score of respective criteria-cluster.</a:t>
            </a:r>
            <a:endParaRPr lang="en-US" sz="2800" b="1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smtClean="0"/>
              <a:t>Discussions</a:t>
            </a:r>
            <a:endParaRPr lang="en-IN" b="0" dirty="0"/>
          </a:p>
        </p:txBody>
      </p:sp>
    </p:spTree>
    <p:extLst>
      <p:ext uri="{BB962C8B-B14F-4D97-AF65-F5344CB8AC3E}">
        <p14:creationId xmlns:p14="http://schemas.microsoft.com/office/powerpoint/2010/main" xmlns="" val="35321749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Lit review: How does FCCC define NA?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600" b="1" dirty="0" smtClean="0"/>
              <a:t>Art 3.2 : </a:t>
            </a:r>
            <a:r>
              <a:rPr lang="en-US" sz="2600" dirty="0" smtClean="0"/>
              <a:t>‘</a:t>
            </a:r>
            <a:r>
              <a:rPr lang="en-IN" sz="2600" i="1" dirty="0" smtClean="0">
                <a:solidFill>
                  <a:srgbClr val="C00000"/>
                </a:solidFill>
              </a:rPr>
              <a:t>specific needs and special circumstances </a:t>
            </a:r>
            <a:r>
              <a:rPr lang="en-IN" sz="2600" i="1" dirty="0" smtClean="0"/>
              <a:t>of developing country Parties...</a:t>
            </a:r>
            <a:r>
              <a:rPr lang="en-IN" sz="2600" dirty="0" smtClean="0"/>
              <a:t>’</a:t>
            </a:r>
          </a:p>
          <a:p>
            <a:r>
              <a:rPr lang="en-US" sz="2600" b="1" dirty="0" smtClean="0"/>
              <a:t>Art 3.4 : </a:t>
            </a:r>
            <a:r>
              <a:rPr lang="en-US" sz="2600" i="1" dirty="0" smtClean="0"/>
              <a:t>‘..</a:t>
            </a:r>
            <a:r>
              <a:rPr lang="en-IN" sz="2600" i="1" dirty="0" smtClean="0"/>
              <a:t>. Policies and measures... should be appropriate for the </a:t>
            </a:r>
            <a:r>
              <a:rPr lang="en-IN" sz="2600" i="1" dirty="0" smtClean="0">
                <a:solidFill>
                  <a:srgbClr val="C00000"/>
                </a:solidFill>
              </a:rPr>
              <a:t>specific conditions </a:t>
            </a:r>
            <a:r>
              <a:rPr lang="en-IN" sz="2600" i="1" dirty="0" smtClean="0"/>
              <a:t>of each Party and should be </a:t>
            </a:r>
            <a:r>
              <a:rPr lang="en-IN" sz="2600" i="1" dirty="0" smtClean="0">
                <a:solidFill>
                  <a:srgbClr val="C00000"/>
                </a:solidFill>
              </a:rPr>
              <a:t>integrated with national development programmes</a:t>
            </a:r>
            <a:r>
              <a:rPr lang="en-IN" sz="2600" i="1" dirty="0" smtClean="0"/>
              <a:t>, taking into account that </a:t>
            </a:r>
            <a:r>
              <a:rPr lang="en-IN" sz="2600" i="1" dirty="0" smtClean="0">
                <a:solidFill>
                  <a:srgbClr val="C00000"/>
                </a:solidFill>
              </a:rPr>
              <a:t>economic development</a:t>
            </a:r>
            <a:r>
              <a:rPr lang="en-IN" sz="2600" i="1" dirty="0" smtClean="0"/>
              <a:t>...’</a:t>
            </a:r>
          </a:p>
          <a:p>
            <a:r>
              <a:rPr lang="en-US" sz="2600" b="1" dirty="0" smtClean="0"/>
              <a:t>Art 4.1 : </a:t>
            </a:r>
            <a:r>
              <a:rPr lang="en-US" sz="2600" i="1" dirty="0" smtClean="0"/>
              <a:t>‘</a:t>
            </a:r>
            <a:r>
              <a:rPr lang="en-IN" sz="2600" i="1" dirty="0" smtClean="0"/>
              <a:t>All Parties, taking into account their... specific national and regional </a:t>
            </a:r>
            <a:r>
              <a:rPr lang="en-IN" sz="2600" i="1" dirty="0" smtClean="0">
                <a:solidFill>
                  <a:srgbClr val="C00000"/>
                </a:solidFill>
              </a:rPr>
              <a:t>development priorities, objectives and circumstances</a:t>
            </a:r>
            <a:r>
              <a:rPr lang="en-IN" sz="2600" dirty="0" smtClean="0"/>
              <a:t>’</a:t>
            </a:r>
          </a:p>
          <a:p>
            <a:r>
              <a:rPr lang="en-US" sz="2600" b="1" dirty="0" smtClean="0"/>
              <a:t>Art 4.1 (f) : </a:t>
            </a:r>
            <a:r>
              <a:rPr lang="en-US" sz="2600" i="1" dirty="0" smtClean="0"/>
              <a:t>‘</a:t>
            </a:r>
            <a:r>
              <a:rPr lang="en-IN" sz="2600" i="1" dirty="0" smtClean="0"/>
              <a:t>employ appropriate methods... </a:t>
            </a:r>
            <a:r>
              <a:rPr lang="en-IN" sz="2600" i="1" dirty="0" smtClean="0">
                <a:solidFill>
                  <a:srgbClr val="C00000"/>
                </a:solidFill>
              </a:rPr>
              <a:t>formulated and determined nationally’</a:t>
            </a:r>
            <a:endParaRPr lang="en-IN" sz="2600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/>
          </p:cNvSpPr>
          <p:nvPr>
            <p:ph type="title" idx="4294967295"/>
          </p:nvPr>
        </p:nvSpPr>
        <p:spPr bwMode="auto">
          <a:effectLst>
            <a:outerShdw dist="38100" dir="5400000" algn="t" rotWithShape="0">
              <a:srgbClr val="000000">
                <a:alpha val="39999"/>
              </a:srgbClr>
            </a:outerShdw>
          </a:effectLst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r>
              <a:rPr lang="en-US" dirty="0" smtClean="0"/>
              <a:t>Overview of the project (NAMA)</a:t>
            </a:r>
          </a:p>
        </p:txBody>
      </p:sp>
      <p:sp>
        <p:nvSpPr>
          <p:cNvPr id="37891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 smtClean="0">
                <a:solidFill>
                  <a:srgbClr val="C00000"/>
                </a:solidFill>
              </a:rPr>
              <a:t>Work Package 1: </a:t>
            </a:r>
            <a:r>
              <a:rPr lang="en-US" sz="2400" dirty="0" smtClean="0"/>
              <a:t>Developing the criteria to assess ‘appropriateness’ of actions in given ‘national’ circumstances.	</a:t>
            </a:r>
          </a:p>
          <a:p>
            <a:pPr lvl="1">
              <a:lnSpc>
                <a:spcPct val="90000"/>
              </a:lnSpc>
            </a:pPr>
            <a:r>
              <a:rPr lang="en-GB" sz="2000" b="1" dirty="0" smtClean="0"/>
              <a:t>Task 1.1:</a:t>
            </a:r>
            <a:r>
              <a:rPr lang="en-GB" sz="2000" dirty="0" smtClean="0"/>
              <a:t> Conceptualizing the Criteria </a:t>
            </a:r>
          </a:p>
          <a:p>
            <a:pPr lvl="1">
              <a:lnSpc>
                <a:spcPct val="90000"/>
              </a:lnSpc>
            </a:pPr>
            <a:r>
              <a:rPr lang="en-GB" sz="2000" b="1" dirty="0" smtClean="0"/>
              <a:t>Task 1.2:</a:t>
            </a:r>
            <a:r>
              <a:rPr lang="en-GB" sz="2000" dirty="0" smtClean="0"/>
              <a:t> Vetting the Criteria in Different Country Contexts</a:t>
            </a:r>
          </a:p>
          <a:p>
            <a:pPr>
              <a:lnSpc>
                <a:spcPct val="90000"/>
              </a:lnSpc>
            </a:pPr>
            <a:r>
              <a:rPr lang="en-US" sz="2400" dirty="0" smtClean="0">
                <a:solidFill>
                  <a:srgbClr val="C00000"/>
                </a:solidFill>
              </a:rPr>
              <a:t>Work Package 2: </a:t>
            </a:r>
            <a:r>
              <a:rPr lang="en-US" sz="2400" dirty="0" smtClean="0"/>
              <a:t>Identify NAMAs in selected countries</a:t>
            </a:r>
          </a:p>
          <a:p>
            <a:pPr lvl="1">
              <a:lnSpc>
                <a:spcPct val="90000"/>
              </a:lnSpc>
            </a:pPr>
            <a:r>
              <a:rPr lang="en-GB" sz="2000" b="1" dirty="0" smtClean="0"/>
              <a:t>Task 2.1: </a:t>
            </a:r>
            <a:r>
              <a:rPr lang="en-GB" sz="2000" dirty="0" smtClean="0"/>
              <a:t>Identification of Potential Mitigation Actions</a:t>
            </a:r>
          </a:p>
          <a:p>
            <a:pPr lvl="1">
              <a:lnSpc>
                <a:spcPct val="90000"/>
              </a:lnSpc>
            </a:pPr>
            <a:r>
              <a:rPr lang="en-GB" sz="2000" b="1" dirty="0" smtClean="0"/>
              <a:t>Task 2.2: </a:t>
            </a:r>
            <a:r>
              <a:rPr lang="en-GB" sz="2000" dirty="0" smtClean="0"/>
              <a:t>Assessing Appropriateness of Potential Mitigation Actions</a:t>
            </a:r>
          </a:p>
          <a:p>
            <a:pPr>
              <a:lnSpc>
                <a:spcPct val="90000"/>
              </a:lnSpc>
            </a:pPr>
            <a:r>
              <a:rPr lang="en-US" sz="2400" dirty="0" smtClean="0">
                <a:solidFill>
                  <a:srgbClr val="C00000"/>
                </a:solidFill>
              </a:rPr>
              <a:t>Work Package 3: </a:t>
            </a:r>
            <a:r>
              <a:rPr lang="en-US" sz="2400" dirty="0" smtClean="0"/>
              <a:t>Assess and enhance the preparedness of regulatory, policy and institutional arrangements in selected countries</a:t>
            </a:r>
          </a:p>
          <a:p>
            <a:pPr lvl="1">
              <a:lnSpc>
                <a:spcPct val="90000"/>
              </a:lnSpc>
            </a:pPr>
            <a:r>
              <a:rPr lang="en-GB" sz="2000" b="1" dirty="0" smtClean="0"/>
              <a:t>Task 3.1: </a:t>
            </a:r>
            <a:r>
              <a:rPr lang="en-GB" sz="2000" dirty="0" smtClean="0"/>
              <a:t>Assessing Country Preparedness</a:t>
            </a:r>
            <a:endParaRPr lang="en-GB" sz="2000" b="1" dirty="0" smtClean="0"/>
          </a:p>
          <a:p>
            <a:pPr lvl="1">
              <a:lnSpc>
                <a:spcPct val="90000"/>
              </a:lnSpc>
            </a:pPr>
            <a:r>
              <a:rPr lang="en-GB" sz="2000" b="1" dirty="0" smtClean="0"/>
              <a:t>Task 3.2:</a:t>
            </a:r>
            <a:r>
              <a:rPr lang="en-GB" sz="2000" dirty="0" smtClean="0"/>
              <a:t> Examining International Architecture  </a:t>
            </a:r>
            <a:endParaRPr lang="en-GB" sz="2000" b="1" dirty="0" smtClean="0"/>
          </a:p>
          <a:p>
            <a:pPr lvl="1">
              <a:lnSpc>
                <a:spcPct val="90000"/>
              </a:lnSpc>
            </a:pPr>
            <a:r>
              <a:rPr lang="en-GB" sz="2000" b="1" dirty="0" smtClean="0"/>
              <a:t>Task 3.3: </a:t>
            </a:r>
            <a:r>
              <a:rPr lang="en-GB" sz="2000" dirty="0" smtClean="0"/>
              <a:t>Enhancing Preparedness</a:t>
            </a: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 of the criteria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51520" y="1196752"/>
            <a:ext cx="8640960" cy="4929411"/>
          </a:xfrm>
        </p:spPr>
        <p:txBody>
          <a:bodyPr>
            <a:normAutofit fontScale="92500" lnSpcReduction="10000"/>
          </a:bodyPr>
          <a:lstStyle/>
          <a:p>
            <a:r>
              <a:rPr lang="en-US" sz="2600" dirty="0" smtClean="0"/>
              <a:t>Environmental problems are complex: high level of uncertainty; political in nature (Bardwell,1991)</a:t>
            </a:r>
          </a:p>
          <a:p>
            <a:pPr lvl="1"/>
            <a:r>
              <a:rPr lang="en-US" sz="2200" dirty="0" smtClean="0">
                <a:solidFill>
                  <a:srgbClr val="C00000"/>
                </a:solidFill>
              </a:rPr>
              <a:t>Same extends to climate change problem, especially mitigation </a:t>
            </a:r>
          </a:p>
          <a:p>
            <a:pPr lvl="1"/>
            <a:r>
              <a:rPr lang="en-US" sz="2200" dirty="0">
                <a:solidFill>
                  <a:srgbClr val="C00000"/>
                </a:solidFill>
              </a:rPr>
              <a:t>Selection of appropriate mitigation options </a:t>
            </a:r>
            <a:r>
              <a:rPr lang="en-US" sz="2200" dirty="0" smtClean="0">
                <a:solidFill>
                  <a:srgbClr val="C00000"/>
                </a:solidFill>
              </a:rPr>
              <a:t>is further complex </a:t>
            </a:r>
            <a:r>
              <a:rPr lang="en-US" sz="2200" dirty="0">
                <a:solidFill>
                  <a:srgbClr val="C00000"/>
                </a:solidFill>
              </a:rPr>
              <a:t>(</a:t>
            </a:r>
            <a:r>
              <a:rPr lang="en-US" sz="2200" dirty="0" err="1">
                <a:solidFill>
                  <a:srgbClr val="C00000"/>
                </a:solidFill>
              </a:rPr>
              <a:t>Ramanathan</a:t>
            </a:r>
            <a:r>
              <a:rPr lang="en-US" sz="2200" dirty="0">
                <a:solidFill>
                  <a:srgbClr val="C00000"/>
                </a:solidFill>
              </a:rPr>
              <a:t>, 1998)</a:t>
            </a:r>
          </a:p>
          <a:p>
            <a:r>
              <a:rPr lang="en-US" sz="2600" dirty="0" smtClean="0"/>
              <a:t>Different ways of constructing the problem and different paths to solving it (Bardwell,1991)</a:t>
            </a:r>
          </a:p>
          <a:p>
            <a:pPr lvl="1"/>
            <a:r>
              <a:rPr lang="en-US" sz="2200" dirty="0" smtClean="0">
                <a:solidFill>
                  <a:srgbClr val="C00000"/>
                </a:solidFill>
              </a:rPr>
              <a:t>Availability of different mitigation options/choices. But, what is the best ? And the most appropriate ?</a:t>
            </a:r>
          </a:p>
          <a:p>
            <a:r>
              <a:rPr lang="en-IN" sz="2600" dirty="0" smtClean="0"/>
              <a:t>Resolving the climate change problem entails more than a technical solution; Requires a combination of social, economic, political, and institutional buy in(Solomon &amp; </a:t>
            </a:r>
            <a:r>
              <a:rPr lang="en-IN" sz="2600" dirty="0" err="1" smtClean="0"/>
              <a:t>Hughey</a:t>
            </a:r>
            <a:r>
              <a:rPr lang="en-IN" sz="2600" dirty="0" smtClean="0"/>
              <a:t>, 2007)</a:t>
            </a:r>
          </a:p>
          <a:p>
            <a:pPr lvl="1"/>
            <a:r>
              <a:rPr lang="en-US" sz="2200" dirty="0" smtClean="0">
                <a:solidFill>
                  <a:srgbClr val="C00000"/>
                </a:solidFill>
              </a:rPr>
              <a:t>In the context of mitigation choices, how do we make it more inclusive &amp; participatory ?</a:t>
            </a:r>
            <a:endParaRPr lang="en-IN" sz="2200" dirty="0" smtClean="0"/>
          </a:p>
          <a:p>
            <a:endParaRPr lang="en-IN" sz="2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Need of the criteria </a:t>
            </a:r>
            <a:endParaRPr lang="en-IN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400" dirty="0" smtClean="0"/>
              <a:t>Mitigation actions can </a:t>
            </a:r>
            <a:r>
              <a:rPr lang="en-IN" sz="2400" dirty="0" smtClean="0">
                <a:solidFill>
                  <a:srgbClr val="C00000"/>
                </a:solidFill>
              </a:rPr>
              <a:t>range from purely technological to purely behavioural</a:t>
            </a:r>
            <a:r>
              <a:rPr lang="en-IN" sz="2400" dirty="0" smtClean="0"/>
              <a:t> or as combinations</a:t>
            </a:r>
          </a:p>
          <a:p>
            <a:r>
              <a:rPr lang="en-IN" sz="2400" dirty="0" smtClean="0"/>
              <a:t>Policies, measures and instruments (read: NAMAs) </a:t>
            </a:r>
            <a:r>
              <a:rPr lang="en-IN" sz="2400" dirty="0" smtClean="0">
                <a:solidFill>
                  <a:srgbClr val="C00000"/>
                </a:solidFill>
              </a:rPr>
              <a:t>are tools to trigger the implementation </a:t>
            </a:r>
            <a:r>
              <a:rPr lang="en-IN" sz="2400" dirty="0" smtClean="0"/>
              <a:t>of mitigation actions</a:t>
            </a:r>
          </a:p>
          <a:p>
            <a:r>
              <a:rPr lang="en-IN" sz="2400" dirty="0" smtClean="0"/>
              <a:t>Instrument </a:t>
            </a:r>
            <a:r>
              <a:rPr lang="en-IN" sz="2400" dirty="0" smtClean="0">
                <a:solidFill>
                  <a:srgbClr val="C00000"/>
                </a:solidFill>
              </a:rPr>
              <a:t>that works well in one country may not work well in another country</a:t>
            </a:r>
            <a:r>
              <a:rPr lang="en-IN" sz="2400" dirty="0" smtClean="0"/>
              <a:t> with different social norms and institutions (IPCC, 2007)</a:t>
            </a:r>
          </a:p>
          <a:p>
            <a:pPr lvl="1"/>
            <a:r>
              <a:rPr lang="en-US" sz="2000" dirty="0" smtClean="0"/>
              <a:t>Policy-makers need to evaluate instruments before they make choice</a:t>
            </a:r>
          </a:p>
          <a:p>
            <a:pPr lvl="1"/>
            <a:r>
              <a:rPr lang="en-US" sz="2000" dirty="0" smtClean="0"/>
              <a:t>Role of other stakeholders &amp; holistic perspective important given the nature of the problem</a:t>
            </a:r>
            <a:endParaRPr lang="en-IN" sz="2000" dirty="0" smtClean="0"/>
          </a:p>
          <a:p>
            <a:r>
              <a:rPr lang="en-IN" sz="2400" dirty="0" smtClean="0"/>
              <a:t>There are </a:t>
            </a:r>
            <a:r>
              <a:rPr lang="en-IN" sz="2400" dirty="0" smtClean="0">
                <a:solidFill>
                  <a:srgbClr val="C00000"/>
                </a:solidFill>
              </a:rPr>
              <a:t>gaps </a:t>
            </a:r>
            <a:r>
              <a:rPr lang="en-IN" sz="2400" dirty="0" smtClean="0"/>
              <a:t>in</a:t>
            </a:r>
            <a:r>
              <a:rPr lang="en-IN" sz="2400" dirty="0" smtClean="0">
                <a:solidFill>
                  <a:srgbClr val="C00000"/>
                </a:solidFill>
              </a:rPr>
              <a:t> </a:t>
            </a:r>
            <a:r>
              <a:rPr lang="en-IN" sz="2400" dirty="0" smtClean="0"/>
              <a:t>evaluation of climate policy instruments to</a:t>
            </a:r>
            <a:r>
              <a:rPr lang="en-IN" sz="2400" dirty="0" smtClean="0">
                <a:solidFill>
                  <a:srgbClr val="C00000"/>
                </a:solidFill>
              </a:rPr>
              <a:t> select the most appropriate instruments </a:t>
            </a:r>
            <a:r>
              <a:rPr lang="en-IN" sz="2400" dirty="0" smtClean="0"/>
              <a:t>(SYKE, 2007)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to develop the criteria?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066800"/>
            <a:ext cx="8640960" cy="784447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What does a NAMA entail ?</a:t>
            </a:r>
          </a:p>
          <a:p>
            <a:r>
              <a:rPr lang="en-US" sz="2600" dirty="0" smtClean="0"/>
              <a:t>NAMA = Nationally Appropriate + Mitigation action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250740" y="3028308"/>
            <a:ext cx="1524000" cy="762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NAMAs</a:t>
            </a:r>
            <a:endParaRPr lang="en-IN" b="1" dirty="0" smtClean="0">
              <a:solidFill>
                <a:srgbClr val="C0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463404" y="1927104"/>
            <a:ext cx="1524000" cy="762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Mitigation Actions</a:t>
            </a:r>
            <a:endParaRPr lang="en-IN" b="1" dirty="0">
              <a:solidFill>
                <a:srgbClr val="C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463404" y="4077912"/>
            <a:ext cx="1524000" cy="762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Nationally Appropriate</a:t>
            </a:r>
          </a:p>
        </p:txBody>
      </p:sp>
      <p:cxnSp>
        <p:nvCxnSpPr>
          <p:cNvPr id="7" name="Straight Arrow Connector 6"/>
          <p:cNvCxnSpPr>
            <a:stCxn id="4" idx="0"/>
            <a:endCxn id="5" idx="1"/>
          </p:cNvCxnSpPr>
          <p:nvPr/>
        </p:nvCxnSpPr>
        <p:spPr>
          <a:xfrm rot="5400000" flipH="1" flipV="1">
            <a:off x="1877970" y="1442874"/>
            <a:ext cx="720204" cy="2450664"/>
          </a:xfrm>
          <a:prstGeom prst="straightConnector1">
            <a:avLst/>
          </a:prstGeom>
          <a:ln w="22225">
            <a:solidFill>
              <a:srgbClr val="9E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4" idx="2"/>
            <a:endCxn id="6" idx="1"/>
          </p:cNvCxnSpPr>
          <p:nvPr/>
        </p:nvCxnSpPr>
        <p:spPr>
          <a:xfrm rot="16200000" flipH="1">
            <a:off x="1903770" y="2899278"/>
            <a:ext cx="668604" cy="2450664"/>
          </a:xfrm>
          <a:prstGeom prst="straightConnector1">
            <a:avLst/>
          </a:prstGeom>
          <a:ln w="22225">
            <a:solidFill>
              <a:srgbClr val="9E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qual 8"/>
          <p:cNvSpPr/>
          <p:nvPr/>
        </p:nvSpPr>
        <p:spPr>
          <a:xfrm>
            <a:off x="2298300" y="3195468"/>
            <a:ext cx="685800" cy="422784"/>
          </a:xfrm>
          <a:prstGeom prst="mathEqual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b="1" dirty="0"/>
          </a:p>
        </p:txBody>
      </p:sp>
      <p:cxnSp>
        <p:nvCxnSpPr>
          <p:cNvPr id="10" name="Straight Arrow Connector 9"/>
          <p:cNvCxnSpPr>
            <a:stCxn id="5" idx="2"/>
            <a:endCxn id="6" idx="0"/>
          </p:cNvCxnSpPr>
          <p:nvPr/>
        </p:nvCxnSpPr>
        <p:spPr>
          <a:xfrm rot="5400000">
            <a:off x="3531000" y="3383508"/>
            <a:ext cx="1388808" cy="1588"/>
          </a:xfrm>
          <a:prstGeom prst="straightConnector1">
            <a:avLst/>
          </a:prstGeom>
          <a:ln w="22225">
            <a:solidFill>
              <a:srgbClr val="9E0000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33400" y="4957920"/>
            <a:ext cx="8305800" cy="1295400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IN" sz="2000" b="1" u="sng" dirty="0" smtClean="0">
                <a:solidFill>
                  <a:srgbClr val="C00000"/>
                </a:solidFill>
              </a:rPr>
              <a:t>Key Questions :</a:t>
            </a:r>
            <a:r>
              <a:rPr lang="en-IN" sz="2000" i="1" u="sng" dirty="0" smtClean="0">
                <a:solidFill>
                  <a:srgbClr val="C00000"/>
                </a:solidFill>
              </a:rPr>
              <a:t> </a:t>
            </a:r>
          </a:p>
          <a:p>
            <a:pPr marL="342900" indent="-342900">
              <a:buClr>
                <a:srgbClr val="C00000"/>
              </a:buClr>
              <a:buFont typeface="Wingdings" pitchFamily="2" charset="2"/>
              <a:buChar char="§"/>
            </a:pPr>
            <a:r>
              <a:rPr lang="en-IN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What is National Appropriateness? </a:t>
            </a:r>
          </a:p>
          <a:p>
            <a:pPr marL="342900" indent="-342900">
              <a:buClr>
                <a:srgbClr val="C00000"/>
              </a:buClr>
              <a:buFont typeface="Wingdings" pitchFamily="2" charset="2"/>
              <a:buChar char="§"/>
            </a:pPr>
            <a:r>
              <a:rPr lang="en-IN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How to define/assess NA in NAMAs? Who defines/ assesses NA ? </a:t>
            </a:r>
          </a:p>
          <a:p>
            <a:pPr marL="342900" indent="-342900">
              <a:buClr>
                <a:srgbClr val="C00000"/>
              </a:buClr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How to make the process of identification of NAMAs more participatory ?</a:t>
            </a:r>
            <a:endParaRPr lang="en-IN" sz="2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Tx/>
              <a:buChar char="-"/>
            </a:pPr>
            <a:endParaRPr lang="en-GB" sz="2000" dirty="0" smtClean="0">
              <a:solidFill>
                <a:srgbClr val="C0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243052" y="2396616"/>
            <a:ext cx="3581400" cy="1905000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N" sz="20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 ‘good’ NAMA proposal is developed from </a:t>
            </a:r>
            <a:r>
              <a:rPr lang="en-IN" sz="2000" i="1" dirty="0" smtClean="0">
                <a:solidFill>
                  <a:srgbClr val="C00000"/>
                </a:solidFill>
              </a:rPr>
              <a:t>within the country</a:t>
            </a:r>
            <a:r>
              <a:rPr lang="en-IN" sz="20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in a </a:t>
            </a:r>
            <a:r>
              <a:rPr lang="en-IN" sz="2000" i="1" dirty="0" smtClean="0">
                <a:solidFill>
                  <a:srgbClr val="C00000"/>
                </a:solidFill>
              </a:rPr>
              <a:t>participatory process</a:t>
            </a:r>
            <a:r>
              <a:rPr lang="en-IN" sz="20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to gain /organise </a:t>
            </a:r>
            <a:r>
              <a:rPr lang="en-IN" sz="2000" i="1" dirty="0" smtClean="0">
                <a:solidFill>
                  <a:srgbClr val="C00000"/>
                </a:solidFill>
              </a:rPr>
              <a:t>local commitments </a:t>
            </a:r>
          </a:p>
          <a:p>
            <a:r>
              <a:rPr lang="en-IN" sz="20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-(</a:t>
            </a:r>
            <a:r>
              <a:rPr lang="en-IN" sz="2000" i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Höne</a:t>
            </a:r>
            <a:r>
              <a:rPr lang="en-IN" sz="20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&amp; Jung, 2010)</a:t>
            </a:r>
            <a:endParaRPr lang="en-IN" sz="2000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Purpose should be to-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96752"/>
            <a:ext cx="8640960" cy="5051648"/>
          </a:xfrm>
        </p:spPr>
        <p:txBody>
          <a:bodyPr>
            <a:noAutofit/>
          </a:bodyPr>
          <a:lstStyle/>
          <a:p>
            <a:r>
              <a:rPr lang="en-GB" sz="2400" dirty="0" smtClean="0"/>
              <a:t>Identify constituent elements (environment, economic, technological, social.. more?) </a:t>
            </a:r>
            <a:r>
              <a:rPr lang="en-GB" sz="2400" dirty="0" smtClean="0">
                <a:solidFill>
                  <a:srgbClr val="C00000"/>
                </a:solidFill>
              </a:rPr>
              <a:t>defining national appropriateness</a:t>
            </a:r>
            <a:endParaRPr lang="en-IN" sz="2400" dirty="0" smtClean="0">
              <a:solidFill>
                <a:srgbClr val="C00000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400" dirty="0" smtClean="0"/>
              <a:t>Provide a </a:t>
            </a:r>
            <a:r>
              <a:rPr lang="en-US" sz="2400" dirty="0" smtClean="0">
                <a:solidFill>
                  <a:srgbClr val="C00000"/>
                </a:solidFill>
              </a:rPr>
              <a:t>common tool </a:t>
            </a:r>
            <a:r>
              <a:rPr lang="en-US" sz="2400" dirty="0" smtClean="0"/>
              <a:t>that could be used by all countries (similarity in approach), applicable to multiple sectors (flexible) and is futuristic (ex ante evaluation)</a:t>
            </a:r>
          </a:p>
          <a:p>
            <a:pPr>
              <a:lnSpc>
                <a:spcPct val="90000"/>
              </a:lnSpc>
            </a:pPr>
            <a:r>
              <a:rPr lang="en-US" sz="2400" dirty="0" smtClean="0"/>
              <a:t>Facilitate policy-makers in </a:t>
            </a:r>
            <a:r>
              <a:rPr lang="en-US" sz="2400" dirty="0" smtClean="0">
                <a:solidFill>
                  <a:srgbClr val="C00000"/>
                </a:solidFill>
              </a:rPr>
              <a:t>selecting the most ‘appropriate’ </a:t>
            </a:r>
            <a:r>
              <a:rPr lang="en-US" sz="2400" dirty="0" smtClean="0"/>
              <a:t>mitigation action from a broad spectrum of choices</a:t>
            </a:r>
          </a:p>
          <a:p>
            <a:pPr lvl="1"/>
            <a:r>
              <a:rPr lang="en-IN" sz="2000" dirty="0" smtClean="0"/>
              <a:t>Could be applied in making </a:t>
            </a:r>
            <a:r>
              <a:rPr lang="en-IN" sz="2000" dirty="0" smtClean="0">
                <a:solidFill>
                  <a:srgbClr val="C00000"/>
                </a:solidFill>
              </a:rPr>
              <a:t>ex-ante choices </a:t>
            </a:r>
            <a:r>
              <a:rPr lang="en-IN" sz="2000" dirty="0" smtClean="0"/>
              <a:t>of mitigation actions and in </a:t>
            </a:r>
            <a:r>
              <a:rPr lang="en-IN" sz="2000" dirty="0" smtClean="0">
                <a:solidFill>
                  <a:srgbClr val="C00000"/>
                </a:solidFill>
              </a:rPr>
              <a:t>ex-post evaluation </a:t>
            </a:r>
            <a:r>
              <a:rPr lang="en-IN" sz="2000" dirty="0" smtClean="0"/>
              <a:t>of the performance of mitigation actions</a:t>
            </a:r>
          </a:p>
          <a:p>
            <a:pPr lvl="1"/>
            <a:r>
              <a:rPr lang="en-US" sz="2000" dirty="0" smtClean="0"/>
              <a:t>But, </a:t>
            </a:r>
            <a:r>
              <a:rPr lang="en-IN" sz="2000" smtClean="0"/>
              <a:t>not an alternative to the normal policy process rather a tool to inform policy process</a:t>
            </a: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Enable </a:t>
            </a:r>
            <a:r>
              <a:rPr lang="en-US" sz="2400" dirty="0" smtClean="0">
                <a:solidFill>
                  <a:srgbClr val="C00000"/>
                </a:solidFill>
              </a:rPr>
              <a:t>prioritization </a:t>
            </a:r>
            <a:r>
              <a:rPr lang="en-US" sz="2400" dirty="0" smtClean="0"/>
              <a:t>of identified options or NAMAs ? Enable </a:t>
            </a:r>
            <a:r>
              <a:rPr lang="en-US" sz="2400" dirty="0" smtClean="0">
                <a:solidFill>
                  <a:srgbClr val="C00000"/>
                </a:solidFill>
              </a:rPr>
              <a:t>classification</a:t>
            </a:r>
            <a:r>
              <a:rPr lang="en-US" sz="2400" dirty="0" smtClean="0"/>
              <a:t> of NAMAs ?</a:t>
            </a:r>
          </a:p>
          <a:p>
            <a:pPr lvl="1"/>
            <a:endParaRPr lang="en-IN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in our approach to study</a:t>
            </a:r>
            <a:endParaRPr lang="en-IN" dirty="0"/>
          </a:p>
        </p:txBody>
      </p:sp>
      <p:sp>
        <p:nvSpPr>
          <p:cNvPr id="5" name="TextBox 4"/>
          <p:cNvSpPr txBox="1"/>
          <p:nvPr/>
        </p:nvSpPr>
        <p:spPr>
          <a:xfrm>
            <a:off x="1350760" y="1115285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Decision Goals</a:t>
            </a:r>
            <a:endParaRPr lang="en-IN" dirty="0">
              <a:solidFill>
                <a:srgbClr val="C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02670" y="1115285"/>
            <a:ext cx="1524000" cy="37062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Mitigation option</a:t>
            </a:r>
            <a:endParaRPr lang="en-IN" sz="1400" b="1" dirty="0"/>
          </a:p>
        </p:txBody>
      </p:sp>
      <p:cxnSp>
        <p:nvCxnSpPr>
          <p:cNvPr id="8" name="Straight Arrow Connector 7"/>
          <p:cNvCxnSpPr>
            <a:stCxn id="5" idx="3"/>
            <a:endCxn id="6" idx="1"/>
          </p:cNvCxnSpPr>
          <p:nvPr/>
        </p:nvCxnSpPr>
        <p:spPr>
          <a:xfrm>
            <a:off x="3027160" y="1299951"/>
            <a:ext cx="1475510" cy="644"/>
          </a:xfrm>
          <a:prstGeom prst="straightConnector1">
            <a:avLst/>
          </a:prstGeom>
          <a:ln w="2222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5" idx="2"/>
            <a:endCxn id="11" idx="0"/>
          </p:cNvCxnSpPr>
          <p:nvPr/>
        </p:nvCxnSpPr>
        <p:spPr>
          <a:xfrm>
            <a:off x="2188960" y="1484617"/>
            <a:ext cx="17355" cy="579711"/>
          </a:xfrm>
          <a:prstGeom prst="straightConnector1">
            <a:avLst/>
          </a:prstGeom>
          <a:ln w="2222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519520" y="2064328"/>
            <a:ext cx="3373590" cy="3574472"/>
          </a:xfrm>
          <a:prstGeom prst="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zz</a:t>
            </a:r>
            <a:endParaRPr lang="en-IN" dirty="0"/>
          </a:p>
        </p:txBody>
      </p:sp>
      <p:sp>
        <p:nvSpPr>
          <p:cNvPr id="14" name="Rectangle 13"/>
          <p:cNvSpPr/>
          <p:nvPr/>
        </p:nvSpPr>
        <p:spPr>
          <a:xfrm>
            <a:off x="765425" y="2464380"/>
            <a:ext cx="2878306" cy="60440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 smtClean="0">
              <a:solidFill>
                <a:schemeClr val="tx2"/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Expert consultations/interviews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Literature 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Review</a:t>
            </a:r>
          </a:p>
          <a:p>
            <a:pPr marL="285750" indent="-285750">
              <a:buFont typeface="Wingdings" pitchFamily="2" charset="2"/>
              <a:buChar char="§"/>
            </a:pPr>
            <a:endParaRPr lang="en-IN" sz="1400" dirty="0"/>
          </a:p>
        </p:txBody>
      </p:sp>
      <p:sp>
        <p:nvSpPr>
          <p:cNvPr id="15" name="Rectangle 14"/>
          <p:cNvSpPr/>
          <p:nvPr/>
        </p:nvSpPr>
        <p:spPr>
          <a:xfrm>
            <a:off x="768900" y="2197680"/>
            <a:ext cx="2874831" cy="2667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Selection of criteria</a:t>
            </a:r>
            <a:endParaRPr lang="en-IN" sz="1600" dirty="0"/>
          </a:p>
        </p:txBody>
      </p:sp>
      <p:sp>
        <p:nvSpPr>
          <p:cNvPr id="17" name="Rectangle 16"/>
          <p:cNvSpPr/>
          <p:nvPr/>
        </p:nvSpPr>
        <p:spPr>
          <a:xfrm>
            <a:off x="765420" y="3683615"/>
            <a:ext cx="2878306" cy="60440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tx2"/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Expert consultations/interviews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Questionnaire survey</a:t>
            </a:r>
          </a:p>
          <a:p>
            <a:endParaRPr lang="en-IN" sz="1400" dirty="0">
              <a:solidFill>
                <a:schemeClr val="tx2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68895" y="3416915"/>
            <a:ext cx="2874831" cy="2667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Determination of the weights</a:t>
            </a:r>
            <a:endParaRPr lang="en-IN" sz="1600" dirty="0"/>
          </a:p>
        </p:txBody>
      </p:sp>
      <p:cxnSp>
        <p:nvCxnSpPr>
          <p:cNvPr id="20" name="Straight Arrow Connector 19"/>
          <p:cNvCxnSpPr>
            <a:stCxn id="14" idx="2"/>
            <a:endCxn id="18" idx="0"/>
          </p:cNvCxnSpPr>
          <p:nvPr/>
        </p:nvCxnSpPr>
        <p:spPr>
          <a:xfrm>
            <a:off x="2204578" y="3068785"/>
            <a:ext cx="1733" cy="348130"/>
          </a:xfrm>
          <a:prstGeom prst="straightConnector1">
            <a:avLst/>
          </a:prstGeom>
          <a:ln w="2222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765415" y="4888995"/>
            <a:ext cx="2878306" cy="60440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tx2"/>
              </a:solidFill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Expert consultations/interviews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Questionnaire survey</a:t>
            </a:r>
          </a:p>
          <a:p>
            <a:endParaRPr lang="en-IN" sz="1400" dirty="0">
              <a:solidFill>
                <a:schemeClr val="tx2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68890" y="4622295"/>
            <a:ext cx="2874831" cy="2667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Assessing the options</a:t>
            </a:r>
            <a:endParaRPr lang="en-IN" sz="1600" dirty="0"/>
          </a:p>
        </p:txBody>
      </p:sp>
      <p:cxnSp>
        <p:nvCxnSpPr>
          <p:cNvPr id="24" name="Elbow Connector 23"/>
          <p:cNvCxnSpPr>
            <a:stCxn id="6" idx="2"/>
            <a:endCxn id="21" idx="3"/>
          </p:cNvCxnSpPr>
          <p:nvPr/>
        </p:nvCxnSpPr>
        <p:spPr>
          <a:xfrm rot="5400000">
            <a:off x="2601550" y="2528077"/>
            <a:ext cx="3705293" cy="1620949"/>
          </a:xfrm>
          <a:prstGeom prst="bentConnector2">
            <a:avLst/>
          </a:prstGeom>
          <a:ln w="2222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1" idx="2"/>
          </p:cNvCxnSpPr>
          <p:nvPr/>
        </p:nvCxnSpPr>
        <p:spPr>
          <a:xfrm>
            <a:off x="2206315" y="5638800"/>
            <a:ext cx="0" cy="304800"/>
          </a:xfrm>
          <a:prstGeom prst="straightConnector1">
            <a:avLst/>
          </a:prstGeom>
          <a:ln w="2222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877134" y="5943600"/>
            <a:ext cx="4533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Prioritized Actions		NAMAs </a:t>
            </a:r>
            <a:endParaRPr lang="en-IN" dirty="0">
              <a:solidFill>
                <a:srgbClr val="C00000"/>
              </a:solidFill>
            </a:endParaRPr>
          </a:p>
        </p:txBody>
      </p:sp>
      <p:cxnSp>
        <p:nvCxnSpPr>
          <p:cNvPr id="40" name="Straight Arrow Connector 39"/>
          <p:cNvCxnSpPr/>
          <p:nvPr/>
        </p:nvCxnSpPr>
        <p:spPr>
          <a:xfrm>
            <a:off x="2176868" y="4329189"/>
            <a:ext cx="1733" cy="348130"/>
          </a:xfrm>
          <a:prstGeom prst="straightConnector1">
            <a:avLst/>
          </a:prstGeom>
          <a:ln w="2222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3886200" y="3352800"/>
            <a:ext cx="342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we are here</a:t>
            </a:r>
          </a:p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Formalizing the criteria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3019637" y="6035841"/>
            <a:ext cx="248067" cy="184666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160226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build on: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Literature Review</a:t>
            </a:r>
          </a:p>
          <a:p>
            <a:r>
              <a:rPr lang="en-US" dirty="0" smtClean="0"/>
              <a:t>Stakeholder consultation and questionnaire survey</a:t>
            </a:r>
          </a:p>
          <a:p>
            <a:r>
              <a:rPr lang="en-US" dirty="0" smtClean="0"/>
              <a:t>Analysis of NAMA proposals in pipeline</a:t>
            </a:r>
          </a:p>
          <a:p>
            <a:r>
              <a:rPr lang="en-US" dirty="0" smtClean="0"/>
              <a:t>Impressions from discussions in workshops/conferences and submissions to UNFCCC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855</TotalTime>
  <Words>1720</Words>
  <Application>Microsoft Office PowerPoint</Application>
  <PresentationFormat>On-screen Show (4:3)</PresentationFormat>
  <Paragraphs>278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Theme1</vt:lpstr>
      <vt:lpstr>Designing Nationally Appropriate Mitigation Actions: An Approach</vt:lpstr>
      <vt:lpstr>Outline of the presentation</vt:lpstr>
      <vt:lpstr>Overview of the project (NAMA)</vt:lpstr>
      <vt:lpstr>Need of the criteria</vt:lpstr>
      <vt:lpstr>Need of the criteria </vt:lpstr>
      <vt:lpstr>How to develop the criteria?</vt:lpstr>
      <vt:lpstr>Purpose should be to-</vt:lpstr>
      <vt:lpstr>Steps in our approach to study</vt:lpstr>
      <vt:lpstr>We build on:</vt:lpstr>
      <vt:lpstr>and we find that:</vt:lpstr>
      <vt:lpstr>What should such criteria consist of? </vt:lpstr>
      <vt:lpstr>Results of questionnaire survey</vt:lpstr>
      <vt:lpstr>Results of the Questionnaire Survey</vt:lpstr>
      <vt:lpstr>The four criteria-clusters</vt:lpstr>
      <vt:lpstr>Scoring and decision-making scheme</vt:lpstr>
      <vt:lpstr>How to apply the criteria</vt:lpstr>
      <vt:lpstr>Unbundling criteria-clusters</vt:lpstr>
      <vt:lpstr>Unbundling criteria-clusters</vt:lpstr>
      <vt:lpstr>Scoring: A demo</vt:lpstr>
      <vt:lpstr>Scoring example: The Solar Mission</vt:lpstr>
      <vt:lpstr>Way forward: expectations from the Roundtable</vt:lpstr>
      <vt:lpstr>Discussions</vt:lpstr>
      <vt:lpstr>Lit review: How does FCCC define NA?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the Research Framework</dc:title>
  <dc:creator>neha pahuja</dc:creator>
  <cp:lastModifiedBy>Manish</cp:lastModifiedBy>
  <cp:revision>140</cp:revision>
  <dcterms:created xsi:type="dcterms:W3CDTF">2006-08-16T00:00:00Z</dcterms:created>
  <dcterms:modified xsi:type="dcterms:W3CDTF">2012-11-15T05:23:56Z</dcterms:modified>
</cp:coreProperties>
</file>