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4" r:id="rId4"/>
    <p:sldId id="276" r:id="rId5"/>
    <p:sldId id="275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10408" y="6347957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2240" y="6356350"/>
            <a:ext cx="2160240" cy="31301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864096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69100"/>
            <a:ext cx="9144000" cy="88900"/>
          </a:xfrm>
          <a:prstGeom prst="rect">
            <a:avLst/>
          </a:prstGeom>
          <a:solidFill>
            <a:srgbClr val="C20606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8" name="Picture 2" descr="COSTA cover"/>
          <p:cNvPicPr>
            <a:picLocks noChangeAspect="1" noChangeArrowheads="1"/>
          </p:cNvPicPr>
          <p:nvPr/>
        </p:nvPicPr>
        <p:blipFill>
          <a:blip r:embed="rId13" cstate="print"/>
          <a:srcRect l="10020" t="90424" r="68167" b="4495"/>
          <a:stretch>
            <a:fillRect/>
          </a:stretch>
        </p:blipFill>
        <p:spPr bwMode="auto">
          <a:xfrm>
            <a:off x="2125" y="6309320"/>
            <a:ext cx="248164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§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Calibri" pitchFamily="34" charset="0"/>
        <a:buChar char="»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Nationally Appropriate Mitigation Actions: Examples and Issues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91000"/>
            <a:ext cx="7772400" cy="1447800"/>
          </a:xfrm>
          <a:noFill/>
        </p:spPr>
        <p:txBody>
          <a:bodyPr>
            <a:noAutofit/>
          </a:bodyPr>
          <a:lstStyle/>
          <a:p>
            <a:endParaRPr lang="en-US" sz="2800" b="1" i="1" dirty="0" smtClean="0">
              <a:solidFill>
                <a:schemeClr val="tx1"/>
              </a:solidFill>
            </a:endParaRPr>
          </a:p>
          <a:p>
            <a:r>
              <a:rPr lang="en-US" sz="2800" b="1" i="1" dirty="0" smtClean="0">
                <a:solidFill>
                  <a:schemeClr val="tx1"/>
                </a:solidFill>
              </a:rPr>
              <a:t>Manish </a:t>
            </a:r>
            <a:r>
              <a:rPr lang="en-US" sz="2800" b="1" i="1" dirty="0" err="1" smtClean="0">
                <a:solidFill>
                  <a:schemeClr val="tx1"/>
                </a:solidFill>
              </a:rPr>
              <a:t>Shrivastava</a:t>
            </a:r>
            <a:endParaRPr lang="en-US" sz="2800" b="1" i="1" dirty="0" smtClean="0">
              <a:solidFill>
                <a:schemeClr val="tx1"/>
              </a:solidFill>
            </a:endParaRPr>
          </a:p>
          <a:p>
            <a:r>
              <a:rPr lang="en-US" sz="2800" b="1" i="1" dirty="0" smtClean="0">
                <a:solidFill>
                  <a:schemeClr val="tx1"/>
                </a:solidFill>
              </a:rPr>
              <a:t>10 October 2012</a:t>
            </a:r>
            <a:endParaRPr lang="en-IN" sz="2800" b="1" i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85800"/>
            <a:ext cx="7772400" cy="14700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Climate Action Network- South Asia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Regional Knowledge Sharing Workshop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10-11 October 2012, Colombo</a:t>
            </a:r>
            <a:endParaRPr kumimoji="0" lang="en-IN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07" r="10819"/>
          <a:stretch/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506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NAMA Database: All usual suspects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dirty="0" smtClean="0"/>
              <a:t>ECOFYS: http://www.nama-database.org/</a:t>
            </a:r>
            <a:br>
              <a:rPr lang="en-US" sz="2000" dirty="0" smtClean="0"/>
            </a:br>
            <a:r>
              <a:rPr lang="en-US" sz="2000" dirty="0" smtClean="0"/>
              <a:t>UNEP </a:t>
            </a:r>
            <a:r>
              <a:rPr lang="en-US" sz="2000" dirty="0" err="1" smtClean="0"/>
              <a:t>RISOe</a:t>
            </a:r>
            <a:r>
              <a:rPr lang="en-US" sz="2000" dirty="0" smtClean="0"/>
              <a:t>: http://namapipeline.org/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" y="1256418"/>
          <a:ext cx="8991600" cy="544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305"/>
                <a:gridCol w="1341495"/>
                <a:gridCol w="1165697"/>
                <a:gridCol w="1622300"/>
                <a:gridCol w="1098203"/>
                <a:gridCol w="1447800"/>
                <a:gridCol w="1828800"/>
              </a:tblGrid>
              <a:tr h="629016"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Energy</a:t>
                      </a:r>
                      <a:r>
                        <a:rPr lang="en-US" b="1" baseline="0" dirty="0" smtClean="0"/>
                        <a:t> Supply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Buildings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Transport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Industrial EE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Waste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Other</a:t>
                      </a:r>
                      <a:endParaRPr lang="en-US" b="1" dirty="0"/>
                    </a:p>
                  </a:txBody>
                  <a:tcPr/>
                </a:tc>
              </a:tr>
              <a:tr h="53003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878938">
                <a:tc rowSpan="6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ACTIVITIES</a:t>
                      </a:r>
                      <a:endParaRPr lang="en-US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Renewal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Modal Shift</a:t>
                      </a:r>
                    </a:p>
                    <a:p>
                      <a:r>
                        <a:rPr lang="en-US" dirty="0" smtClean="0"/>
                        <a:t>(train/mass</a:t>
                      </a:r>
                      <a:r>
                        <a:rPr lang="en-US" baseline="0" dirty="0" smtClean="0"/>
                        <a:t> transit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Solid waste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Agriculture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baseline="0" dirty="0" smtClean="0"/>
                        <a:t>African States, Malawi, Swaziland)</a:t>
                      </a:r>
                      <a:endParaRPr lang="en-US" sz="1600" dirty="0"/>
                    </a:p>
                  </a:txBody>
                  <a:tcPr/>
                </a:tc>
              </a:tr>
              <a:tr h="6290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Lighting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Vehicles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Waste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Forest </a:t>
                      </a:r>
                      <a:r>
                        <a:rPr lang="en-US" dirty="0" err="1" smtClean="0"/>
                        <a:t>Mgment</a:t>
                      </a:r>
                      <a:endParaRPr lang="en-US" dirty="0"/>
                    </a:p>
                  </a:txBody>
                  <a:tcPr/>
                </a:tc>
              </a:tr>
              <a:tr h="87893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Clean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Demand /transit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Demand Side 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Policy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Afforestation</a:t>
                      </a:r>
                      <a:endParaRPr lang="en-US" dirty="0"/>
                    </a:p>
                  </a:txBody>
                  <a:tcPr/>
                </a:tc>
              </a:tr>
              <a:tr h="6290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Geothermal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Fuel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capacity 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03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Solar/wind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90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Incremental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19800" y="5486400"/>
            <a:ext cx="297180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47 are Concepts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4 are proposals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4 Implementation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638800"/>
            <a:ext cx="29718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In workshop presentations Energy supply constitutes 50% followed by Buildings n transport 17% each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27848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solidFill>
                  <a:schemeClr val="tx1"/>
                </a:solidFill>
              </a:rPr>
              <a:t>Proposals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r"/>
            <a:r>
              <a:rPr lang="en-US" sz="2000" dirty="0" smtClean="0">
                <a:solidFill>
                  <a:schemeClr val="tx1"/>
                </a:solidFill>
              </a:rPr>
              <a:t>40 individual projects for solar, wind, biogas, and EE in building and transport in Tunisia</a:t>
            </a:r>
          </a:p>
          <a:p>
            <a:pPr lvl="1" algn="r"/>
            <a:r>
              <a:rPr lang="en-US" sz="2000" dirty="0" smtClean="0">
                <a:solidFill>
                  <a:schemeClr val="tx1"/>
                </a:solidFill>
              </a:rPr>
              <a:t>E-mobility in Chile</a:t>
            </a:r>
          </a:p>
          <a:p>
            <a:pPr lvl="1" algn="r"/>
            <a:r>
              <a:rPr lang="en-US" sz="2000" dirty="0" smtClean="0">
                <a:solidFill>
                  <a:schemeClr val="tx1"/>
                </a:solidFill>
              </a:rPr>
              <a:t>Freight transport in Colombia</a:t>
            </a:r>
          </a:p>
          <a:p>
            <a:pPr lvl="1" algn="r"/>
            <a:r>
              <a:rPr lang="en-US" sz="2000" dirty="0" smtClean="0">
                <a:solidFill>
                  <a:schemeClr val="tx1"/>
                </a:solidFill>
              </a:rPr>
              <a:t>Federal Mass transit </a:t>
            </a:r>
            <a:r>
              <a:rPr lang="en-US" sz="2000" dirty="0" err="1" smtClean="0">
                <a:solidFill>
                  <a:schemeClr val="tx1"/>
                </a:solidFill>
              </a:rPr>
              <a:t>Programme</a:t>
            </a:r>
            <a:r>
              <a:rPr lang="en-US" sz="2000" dirty="0" smtClean="0">
                <a:solidFill>
                  <a:schemeClr val="tx1"/>
                </a:solidFill>
              </a:rPr>
              <a:t> in Mexico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Implementation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South African RE Initiative (SARI): domestic and international funding for scaling up RE (10GW Wind, 5GW solar)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Industrial Waste Water Treatment and Energy project (Jordan)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Sustainable Housing in Mexico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EE standards for buildings in Mexico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86561"/>
            <a:ext cx="40386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Recent Concept submissions , </a:t>
            </a:r>
            <a:r>
              <a:rPr lang="en-US" sz="2000" dirty="0" err="1" smtClean="0">
                <a:solidFill>
                  <a:schemeClr val="bg1"/>
                </a:solidFill>
              </a:rPr>
              <a:t>Agri</a:t>
            </a:r>
            <a:r>
              <a:rPr lang="en-US" sz="2000" dirty="0" smtClean="0">
                <a:solidFill>
                  <a:schemeClr val="bg1"/>
                </a:solidFill>
              </a:rPr>
              <a:t> NAMAs by African States, Malawi, Swaziland look like an outline of </a:t>
            </a:r>
            <a:r>
              <a:rPr lang="en-US" sz="2000" dirty="0" err="1" smtClean="0">
                <a:solidFill>
                  <a:schemeClr val="bg1"/>
                </a:solidFill>
              </a:rPr>
              <a:t>Sectoral</a:t>
            </a:r>
            <a:r>
              <a:rPr lang="en-US" sz="2000" dirty="0" smtClean="0">
                <a:solidFill>
                  <a:schemeClr val="bg1"/>
                </a:solidFill>
              </a:rPr>
              <a:t> reform policy proposal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NAMA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66800"/>
            <a:ext cx="864096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 16 </a:t>
            </a:r>
          </a:p>
          <a:p>
            <a:pPr lvl="1"/>
            <a:r>
              <a:rPr lang="en-US" sz="2400" dirty="0" smtClean="0"/>
              <a:t>submissions by NA1, workshops to understand assumptions and diversity, set up registry for recording and matchmaking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COP 17</a:t>
            </a:r>
          </a:p>
          <a:p>
            <a:pPr lvl="1"/>
            <a:r>
              <a:rPr lang="en-US" dirty="0" smtClean="0"/>
              <a:t>Registry for recognition and supported NAMAs</a:t>
            </a:r>
          </a:p>
          <a:p>
            <a:endParaRPr lang="en-US" dirty="0" smtClean="0"/>
          </a:p>
          <a:p>
            <a:pPr>
              <a:buFont typeface="Symbol"/>
              <a:buChar char="Þ"/>
            </a:pPr>
            <a:r>
              <a:rPr lang="en-US" dirty="0" smtClean="0"/>
              <a:t>Prototype registry</a:t>
            </a:r>
          </a:p>
          <a:p>
            <a:pPr lvl="1"/>
            <a:r>
              <a:rPr lang="en-US" sz="2600" dirty="0" smtClean="0"/>
              <a:t>NAMAs seeking support for preparation</a:t>
            </a:r>
          </a:p>
          <a:p>
            <a:pPr lvl="1"/>
            <a:r>
              <a:rPr lang="en-US" sz="2600" dirty="0" smtClean="0"/>
              <a:t>NAMAs seeking support for implementation </a:t>
            </a:r>
          </a:p>
          <a:p>
            <a:pPr lvl="1"/>
            <a:r>
              <a:rPr lang="en-US" sz="2600" dirty="0" smtClean="0"/>
              <a:t>Other NAMAs for recognition</a:t>
            </a:r>
          </a:p>
          <a:p>
            <a:pPr lvl="1"/>
            <a:r>
              <a:rPr lang="en-US" sz="2600" dirty="0" smtClean="0"/>
              <a:t>Information on Support for NAMAs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4114800"/>
            <a:ext cx="1981200" cy="923330"/>
          </a:xfrm>
          <a:prstGeom prst="rect">
            <a:avLst/>
          </a:prstGeom>
          <a:solidFill>
            <a:srgbClr val="9E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List of many sources and types of support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477000" y="4114800"/>
            <a:ext cx="228600" cy="762000"/>
          </a:xfrm>
          <a:prstGeom prst="rightBrace">
            <a:avLst/>
          </a:prstGeom>
          <a:ln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Issues in recent submissions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051648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Conditions and Assumptions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MRV / Transparency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Institutional Arrangement for capacity building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ICA </a:t>
            </a:r>
            <a:r>
              <a:rPr lang="en-US" sz="2600" dirty="0" smtClean="0">
                <a:solidFill>
                  <a:schemeClr val="tx1"/>
                </a:solidFill>
              </a:rPr>
              <a:t>for voluntary/domestic NAMA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SD + co-benefits (SA)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MRV of support</a:t>
            </a:r>
          </a:p>
          <a:p>
            <a:pPr lvl="2"/>
            <a:r>
              <a:rPr lang="en-US" sz="2200" b="1" dirty="0" smtClean="0">
                <a:solidFill>
                  <a:schemeClr val="tx1"/>
                </a:solidFill>
              </a:rPr>
              <a:t>Contract: </a:t>
            </a:r>
            <a:r>
              <a:rPr lang="en-US" sz="2200" dirty="0" smtClean="0">
                <a:solidFill>
                  <a:schemeClr val="tx1"/>
                </a:solidFill>
              </a:rPr>
              <a:t>Performance </a:t>
            </a:r>
            <a:r>
              <a:rPr lang="en-US" sz="2200" dirty="0" smtClean="0">
                <a:solidFill>
                  <a:schemeClr val="tx1"/>
                </a:solidFill>
              </a:rPr>
              <a:t>indicator for donor as well as recipient </a:t>
            </a:r>
            <a:r>
              <a:rPr lang="en-US" sz="2200" b="1" dirty="0" smtClean="0">
                <a:solidFill>
                  <a:schemeClr val="tx1"/>
                </a:solidFill>
              </a:rPr>
              <a:t>(</a:t>
            </a:r>
            <a:r>
              <a:rPr lang="en-US" sz="2200" b="1" dirty="0" smtClean="0">
                <a:solidFill>
                  <a:schemeClr val="tx1"/>
                </a:solidFill>
              </a:rPr>
              <a:t>Gambia/MAMA)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Who would do?</a:t>
            </a:r>
          </a:p>
          <a:p>
            <a:pPr lvl="2"/>
            <a:r>
              <a:rPr lang="en-US" sz="1900" b="1" dirty="0" smtClean="0">
                <a:solidFill>
                  <a:schemeClr val="tx1"/>
                </a:solidFill>
              </a:rPr>
              <a:t> independent bodies; mutually by donor and recipient; national bodies</a:t>
            </a:r>
          </a:p>
          <a:p>
            <a:pPr lvl="1"/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Source of financial </a:t>
            </a:r>
            <a:r>
              <a:rPr lang="en-US" sz="2800" b="1" dirty="0" smtClean="0">
                <a:solidFill>
                  <a:schemeClr val="tx1"/>
                </a:solidFill>
              </a:rPr>
              <a:t>support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EU: should concentrate on own resources, support would be good though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Scope and Nature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what constitutes NAMA- a policy, program, action……???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Unilateral, supported, credited, hybrid?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Relationship with other mechanisms: NMM, REDD+ </a:t>
            </a:r>
            <a:r>
              <a:rPr lang="en-US" sz="2400" b="1" dirty="0" smtClean="0">
                <a:solidFill>
                  <a:schemeClr val="tx1"/>
                </a:solidFill>
              </a:rPr>
              <a:t>????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Effect of NAMA (EU)……what does it mean?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25080"/>
            <a:ext cx="9144000" cy="9087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Discussion…….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779</TotalTime>
  <Words>403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Nationally Appropriate Mitigation Actions: Examples and Issues</vt:lpstr>
      <vt:lpstr>Slide 2</vt:lpstr>
      <vt:lpstr>NAMA Database: All usual suspects ECOFYS: http://www.nama-database.org/ UNEP RISOe: http://namapipeline.org/ </vt:lpstr>
      <vt:lpstr>Advanced cases</vt:lpstr>
      <vt:lpstr>NAMA Registry</vt:lpstr>
      <vt:lpstr>Issues in recent submissions</vt:lpstr>
      <vt:lpstr>Discussion…….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Research Framework</dc:title>
  <dc:creator>neha pahuja</dc:creator>
  <cp:lastModifiedBy>Manish</cp:lastModifiedBy>
  <cp:revision>114</cp:revision>
  <dcterms:created xsi:type="dcterms:W3CDTF">2006-08-16T00:00:00Z</dcterms:created>
  <dcterms:modified xsi:type="dcterms:W3CDTF">2012-10-10T06:03:54Z</dcterms:modified>
</cp:coreProperties>
</file>