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5" r:id="rId4"/>
    <p:sldId id="261" r:id="rId5"/>
    <p:sldId id="260" r:id="rId6"/>
    <p:sldId id="262" r:id="rId7"/>
    <p:sldId id="267" r:id="rId8"/>
    <p:sldId id="26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2723" autoAdjust="0"/>
  </p:normalViewPr>
  <p:slideViewPr>
    <p:cSldViewPr>
      <p:cViewPr>
        <p:scale>
          <a:sx n="100" d="100"/>
          <a:sy n="100" d="100"/>
        </p:scale>
        <p:origin x="-115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2" d="100"/>
        <a:sy n="14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\Desktop\Pasta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\Desktop\Pasta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Plan1!$A$1:$A$7</c:f>
              <c:strCache>
                <c:ptCount val="7"/>
                <c:pt idx="0">
                  <c:v>Others</c:v>
                </c:pt>
                <c:pt idx="1">
                  <c:v>United States</c:v>
                </c:pt>
                <c:pt idx="2">
                  <c:v>EU</c:v>
                </c:pt>
                <c:pt idx="3">
                  <c:v>China</c:v>
                </c:pt>
                <c:pt idx="4">
                  <c:v>India</c:v>
                </c:pt>
                <c:pt idx="5">
                  <c:v>South Africa</c:v>
                </c:pt>
                <c:pt idx="6">
                  <c:v>Brasil</c:v>
                </c:pt>
              </c:strCache>
            </c:strRef>
          </c:cat>
          <c:val>
            <c:numRef>
              <c:f>Plan1!$B$1:$B$7</c:f>
              <c:numCache>
                <c:formatCode>0%</c:formatCode>
                <c:ptCount val="7"/>
                <c:pt idx="0">
                  <c:v>0.36</c:v>
                </c:pt>
                <c:pt idx="1">
                  <c:v>0.28999999999999998</c:v>
                </c:pt>
                <c:pt idx="2">
                  <c:v>0.22</c:v>
                </c:pt>
                <c:pt idx="3">
                  <c:v>0.09</c:v>
                </c:pt>
                <c:pt idx="4">
                  <c:v>0.02</c:v>
                </c:pt>
                <c:pt idx="5">
                  <c:v>0.01</c:v>
                </c:pt>
                <c:pt idx="6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051584"/>
        <c:axId val="78372864"/>
        <c:axId val="0"/>
      </c:bar3DChart>
      <c:catAx>
        <c:axId val="78051584"/>
        <c:scaling>
          <c:orientation val="minMax"/>
        </c:scaling>
        <c:delete val="0"/>
        <c:axPos val="b"/>
        <c:majorTickMark val="out"/>
        <c:minorTickMark val="none"/>
        <c:tickLblPos val="nextTo"/>
        <c:crossAx val="78372864"/>
        <c:crosses val="autoZero"/>
        <c:auto val="1"/>
        <c:lblAlgn val="ctr"/>
        <c:lblOffset val="100"/>
        <c:noMultiLvlLbl val="0"/>
      </c:catAx>
      <c:valAx>
        <c:axId val="78372864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extTo"/>
        <c:crossAx val="78051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Plan1!$A$17:$A$23</c:f>
              <c:strCache>
                <c:ptCount val="7"/>
                <c:pt idx="0">
                  <c:v>Others</c:v>
                </c:pt>
                <c:pt idx="1">
                  <c:v>United States</c:v>
                </c:pt>
                <c:pt idx="2">
                  <c:v>EU</c:v>
                </c:pt>
                <c:pt idx="3">
                  <c:v>China</c:v>
                </c:pt>
                <c:pt idx="4">
                  <c:v>India</c:v>
                </c:pt>
                <c:pt idx="5">
                  <c:v>South Africa</c:v>
                </c:pt>
                <c:pt idx="6">
                  <c:v>Brasil</c:v>
                </c:pt>
              </c:strCache>
            </c:strRef>
          </c:cat>
          <c:val>
            <c:numRef>
              <c:f>Plan1!$B$17:$B$23</c:f>
              <c:numCache>
                <c:formatCode>0%</c:formatCode>
                <c:ptCount val="7"/>
                <c:pt idx="0">
                  <c:v>0.43</c:v>
                </c:pt>
                <c:pt idx="1">
                  <c:v>0.16</c:v>
                </c:pt>
                <c:pt idx="2">
                  <c:v>0.12</c:v>
                </c:pt>
                <c:pt idx="3">
                  <c:v>0.17</c:v>
                </c:pt>
                <c:pt idx="4">
                  <c:v>0.04</c:v>
                </c:pt>
                <c:pt idx="5">
                  <c:v>0.01</c:v>
                </c:pt>
                <c:pt idx="6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200832"/>
        <c:axId val="78202368"/>
        <c:axId val="0"/>
      </c:bar3DChart>
      <c:catAx>
        <c:axId val="78200832"/>
        <c:scaling>
          <c:orientation val="minMax"/>
        </c:scaling>
        <c:delete val="0"/>
        <c:axPos val="b"/>
        <c:majorTickMark val="out"/>
        <c:minorTickMark val="none"/>
        <c:tickLblPos val="nextTo"/>
        <c:crossAx val="78202368"/>
        <c:crosses val="autoZero"/>
        <c:auto val="1"/>
        <c:lblAlgn val="ctr"/>
        <c:lblOffset val="100"/>
        <c:noMultiLvlLbl val="0"/>
      </c:catAx>
      <c:valAx>
        <c:axId val="78202368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extTo"/>
        <c:crossAx val="782008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815594925634295"/>
          <c:y val="5.0925925925925923E-2"/>
          <c:w val="0.73513604549431322"/>
          <c:h val="0.8330941965587634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Plan2!$B$1</c:f>
              <c:strCache>
                <c:ptCount val="1"/>
                <c:pt idx="0">
                  <c:v>With  LULUCF</c:v>
                </c:pt>
              </c:strCache>
            </c:strRef>
          </c:tx>
          <c:invertIfNegative val="0"/>
          <c:cat>
            <c:strRef>
              <c:f>Plan2!$A$2:$A$8</c:f>
              <c:strCache>
                <c:ptCount val="7"/>
                <c:pt idx="0">
                  <c:v>Brazil</c:v>
                </c:pt>
                <c:pt idx="1">
                  <c:v>South Africa</c:v>
                </c:pt>
                <c:pt idx="2">
                  <c:v>India</c:v>
                </c:pt>
                <c:pt idx="3">
                  <c:v>China</c:v>
                </c:pt>
                <c:pt idx="4">
                  <c:v>BASIC Average</c:v>
                </c:pt>
                <c:pt idx="5">
                  <c:v>EU</c:v>
                </c:pt>
                <c:pt idx="6">
                  <c:v>Untied States</c:v>
                </c:pt>
              </c:strCache>
            </c:strRef>
          </c:cat>
          <c:val>
            <c:numRef>
              <c:f>Plan2!$B$2:$B$8</c:f>
              <c:numCache>
                <c:formatCode>General</c:formatCode>
                <c:ptCount val="7"/>
                <c:pt idx="0">
                  <c:v>15.3</c:v>
                </c:pt>
                <c:pt idx="1">
                  <c:v>9</c:v>
                </c:pt>
                <c:pt idx="2">
                  <c:v>1.7</c:v>
                </c:pt>
                <c:pt idx="3">
                  <c:v>5.5</c:v>
                </c:pt>
                <c:pt idx="4">
                  <c:v>7.9</c:v>
                </c:pt>
                <c:pt idx="5">
                  <c:v>10.3</c:v>
                </c:pt>
                <c:pt idx="6">
                  <c:v>23.1</c:v>
                </c:pt>
              </c:numCache>
            </c:numRef>
          </c:val>
        </c:ser>
        <c:ser>
          <c:idx val="1"/>
          <c:order val="1"/>
          <c:tx>
            <c:strRef>
              <c:f>Plan2!$C$1</c:f>
              <c:strCache>
                <c:ptCount val="1"/>
                <c:pt idx="0">
                  <c:v>Without  LULUCF</c:v>
                </c:pt>
              </c:strCache>
            </c:strRef>
          </c:tx>
          <c:invertIfNegative val="0"/>
          <c:cat>
            <c:strRef>
              <c:f>Plan2!$A$2:$A$8</c:f>
              <c:strCache>
                <c:ptCount val="7"/>
                <c:pt idx="0">
                  <c:v>Brazil</c:v>
                </c:pt>
                <c:pt idx="1">
                  <c:v>South Africa</c:v>
                </c:pt>
                <c:pt idx="2">
                  <c:v>India</c:v>
                </c:pt>
                <c:pt idx="3">
                  <c:v>China</c:v>
                </c:pt>
                <c:pt idx="4">
                  <c:v>BASIC Average</c:v>
                </c:pt>
                <c:pt idx="5">
                  <c:v>EU</c:v>
                </c:pt>
                <c:pt idx="6">
                  <c:v>Untied States</c:v>
                </c:pt>
              </c:strCache>
            </c:strRef>
          </c:cat>
          <c:val>
            <c:numRef>
              <c:f>Plan2!$C$2:$C$8</c:f>
              <c:numCache>
                <c:formatCode>General</c:formatCode>
                <c:ptCount val="7"/>
                <c:pt idx="0">
                  <c:v>5.4</c:v>
                </c:pt>
                <c:pt idx="1">
                  <c:v>9</c:v>
                </c:pt>
                <c:pt idx="2">
                  <c:v>1.7</c:v>
                </c:pt>
                <c:pt idx="3">
                  <c:v>5.5</c:v>
                </c:pt>
                <c:pt idx="4">
                  <c:v>5.4</c:v>
                </c:pt>
                <c:pt idx="5">
                  <c:v>10.3</c:v>
                </c:pt>
                <c:pt idx="6">
                  <c:v>23.5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243712"/>
        <c:axId val="78245248"/>
        <c:axId val="0"/>
      </c:bar3DChart>
      <c:catAx>
        <c:axId val="78243712"/>
        <c:scaling>
          <c:orientation val="minMax"/>
        </c:scaling>
        <c:delete val="0"/>
        <c:axPos val="l"/>
        <c:majorTickMark val="out"/>
        <c:minorTickMark val="none"/>
        <c:tickLblPos val="nextTo"/>
        <c:crossAx val="78245248"/>
        <c:crosses val="autoZero"/>
        <c:auto val="1"/>
        <c:lblAlgn val="ctr"/>
        <c:lblOffset val="100"/>
        <c:noMultiLvlLbl val="0"/>
      </c:catAx>
      <c:valAx>
        <c:axId val="782452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78243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684475261487824"/>
          <c:y val="0.34285020669462085"/>
          <c:w val="0.34366122145179612"/>
          <c:h val="0.4175707352574056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4F084-22CA-4D4D-A4D5-5E03A6F87062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2540E-8036-489C-A187-7994DF91AF6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79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As </a:t>
            </a:r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dirty="0" err="1" smtClean="0"/>
              <a:t>grow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BASIC,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</a:t>
            </a:r>
            <a:r>
              <a:rPr lang="pt-BR" dirty="0" err="1" smtClean="0"/>
              <a:t>increasingly</a:t>
            </a:r>
            <a:r>
              <a:rPr lang="pt-BR" dirty="0" smtClean="0"/>
              <a:t> </a:t>
            </a:r>
            <a:r>
              <a:rPr lang="pt-BR" dirty="0" err="1" smtClean="0"/>
              <a:t>important</a:t>
            </a:r>
            <a:r>
              <a:rPr lang="pt-BR" dirty="0" smtClean="0"/>
              <a:t> role in </a:t>
            </a:r>
            <a:r>
              <a:rPr lang="pt-BR" dirty="0" err="1" smtClean="0"/>
              <a:t>climate</a:t>
            </a:r>
            <a:r>
              <a:rPr lang="pt-BR" dirty="0" smtClean="0"/>
              <a:t> regime </a:t>
            </a:r>
            <a:r>
              <a:rPr lang="pt-BR" dirty="0" err="1" smtClean="0"/>
              <a:t>negotiations</a:t>
            </a:r>
            <a:endParaRPr lang="pt-B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err="1" smtClean="0"/>
              <a:t>Aligned</a:t>
            </a:r>
            <a:r>
              <a:rPr lang="pt-BR" dirty="0" smtClean="0"/>
              <a:t> </a:t>
            </a:r>
            <a:r>
              <a:rPr lang="pt-BR" dirty="0" err="1" smtClean="0"/>
              <a:t>with</a:t>
            </a:r>
            <a:r>
              <a:rPr lang="pt-BR" dirty="0" smtClean="0"/>
              <a:t> G77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insist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differentiation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responsability</a:t>
            </a:r>
            <a:r>
              <a:rPr lang="pt-BR" dirty="0" smtClean="0"/>
              <a:t> for GHG </a:t>
            </a:r>
            <a:r>
              <a:rPr lang="pt-BR" dirty="0" err="1" smtClean="0"/>
              <a:t>emissions</a:t>
            </a:r>
            <a:r>
              <a:rPr lang="pt-BR" dirty="0" smtClean="0"/>
              <a:t> </a:t>
            </a:r>
            <a:r>
              <a:rPr lang="pt-BR" dirty="0" err="1" smtClean="0"/>
              <a:t>reductions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maintain</a:t>
            </a:r>
            <a:r>
              <a:rPr lang="pt-BR" dirty="0" smtClean="0"/>
              <a:t> </a:t>
            </a:r>
            <a:r>
              <a:rPr lang="pt-BR" dirty="0" err="1" smtClean="0"/>
              <a:t>firm</a:t>
            </a:r>
            <a:r>
              <a:rPr lang="pt-BR" dirty="0" smtClean="0"/>
              <a:t> </a:t>
            </a:r>
            <a:r>
              <a:rPr lang="pt-BR" dirty="0" err="1" smtClean="0"/>
              <a:t>demand</a:t>
            </a:r>
            <a:r>
              <a:rPr lang="pt-BR" dirty="0" smtClean="0"/>
              <a:t> for more </a:t>
            </a:r>
            <a:r>
              <a:rPr lang="pt-BR" dirty="0" err="1" smtClean="0"/>
              <a:t>ambition</a:t>
            </a:r>
            <a:r>
              <a:rPr lang="pt-BR" dirty="0" smtClean="0"/>
              <a:t> </a:t>
            </a:r>
            <a:r>
              <a:rPr lang="pt-BR" dirty="0" err="1" smtClean="0"/>
              <a:t>form</a:t>
            </a:r>
            <a:r>
              <a:rPr lang="pt-BR" dirty="0" smtClean="0"/>
              <a:t> </a:t>
            </a:r>
            <a:r>
              <a:rPr lang="pt-BR" dirty="0" err="1" smtClean="0"/>
              <a:t>developed</a:t>
            </a:r>
            <a:r>
              <a:rPr lang="pt-BR" dirty="0" smtClean="0"/>
              <a:t> countries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Major diferences in </a:t>
            </a:r>
            <a:r>
              <a:rPr lang="pt-BR" dirty="0" err="1" smtClean="0"/>
              <a:t>national</a:t>
            </a:r>
            <a:r>
              <a:rPr lang="pt-BR" dirty="0" smtClean="0"/>
              <a:t> </a:t>
            </a:r>
            <a:r>
              <a:rPr lang="pt-BR" dirty="0" err="1" smtClean="0"/>
              <a:t>circumstances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drivers </a:t>
            </a:r>
            <a:r>
              <a:rPr lang="pt-BR" dirty="0" err="1" smtClean="0"/>
              <a:t>may</a:t>
            </a:r>
            <a:r>
              <a:rPr lang="pt-BR" dirty="0" smtClean="0"/>
              <a:t> </a:t>
            </a:r>
            <a:r>
              <a:rPr lang="pt-BR" dirty="0" err="1" smtClean="0"/>
              <a:t>push</a:t>
            </a:r>
            <a:r>
              <a:rPr lang="pt-BR" dirty="0" smtClean="0"/>
              <a:t> </a:t>
            </a:r>
            <a:r>
              <a:rPr lang="pt-BR" dirty="0" err="1" smtClean="0"/>
              <a:t>them</a:t>
            </a:r>
            <a:r>
              <a:rPr lang="pt-BR" dirty="0" smtClean="0"/>
              <a:t> apart, </a:t>
            </a:r>
            <a:r>
              <a:rPr lang="pt-BR" dirty="0" err="1" smtClean="0"/>
              <a:t>shared</a:t>
            </a:r>
            <a:r>
              <a:rPr lang="pt-BR" dirty="0" smtClean="0"/>
              <a:t> </a:t>
            </a:r>
            <a:r>
              <a:rPr lang="pt-BR" dirty="0" err="1" smtClean="0"/>
              <a:t>political</a:t>
            </a:r>
            <a:r>
              <a:rPr lang="pt-BR" dirty="0" smtClean="0"/>
              <a:t>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compromise</a:t>
            </a:r>
            <a:r>
              <a:rPr lang="pt-BR" dirty="0" smtClean="0"/>
              <a:t> </a:t>
            </a:r>
            <a:r>
              <a:rPr lang="pt-BR" dirty="0" err="1" smtClean="0"/>
              <a:t>can</a:t>
            </a:r>
            <a:r>
              <a:rPr lang="pt-BR" dirty="0" smtClean="0"/>
              <a:t> </a:t>
            </a:r>
            <a:r>
              <a:rPr lang="pt-BR" dirty="0" err="1" smtClean="0"/>
              <a:t>keep</a:t>
            </a:r>
            <a:r>
              <a:rPr lang="pt-BR" dirty="0" smtClean="0"/>
              <a:t> </a:t>
            </a:r>
            <a:r>
              <a:rPr lang="pt-BR" dirty="0" err="1" smtClean="0"/>
              <a:t>them</a:t>
            </a:r>
            <a:r>
              <a:rPr lang="pt-BR" dirty="0" smtClean="0"/>
              <a:t> </a:t>
            </a:r>
            <a:r>
              <a:rPr lang="pt-BR" dirty="0" err="1" smtClean="0"/>
              <a:t>together</a:t>
            </a:r>
            <a:endParaRPr lang="pt-B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F2540E-8036-489C-A187-7994DF91AF6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86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D64D7CE-D753-45E7-9D9E-6552FBB196BF}" type="datetimeFigureOut">
              <a:rPr lang="pt-BR" smtClean="0"/>
              <a:pPr/>
              <a:t>10/08/2011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53728C2B-C9FA-4BAD-A314-C30F48CE5B5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D64D7CE-D753-45E7-9D9E-6552FBB196BF}" type="datetimeFigureOut">
              <a:rPr lang="pt-BR" smtClean="0"/>
              <a:t>10/08/2011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728C2B-C9FA-4BAD-A314-C30F48CE5B5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5514347"/>
            <a:ext cx="7418685" cy="882119"/>
          </a:xfrm>
        </p:spPr>
        <p:txBody>
          <a:bodyPr>
            <a:normAutofit/>
          </a:bodyPr>
          <a:lstStyle/>
          <a:p>
            <a:r>
              <a:rPr lang="pt-BR" dirty="0" smtClean="0"/>
              <a:t>Gaines </a:t>
            </a:r>
            <a:r>
              <a:rPr lang="pt-BR" dirty="0" smtClean="0"/>
              <a:t>Campbell</a:t>
            </a: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Brazil</a:t>
            </a:r>
            <a:r>
              <a:rPr lang="pt-BR" dirty="0" smtClean="0"/>
              <a:t> </a:t>
            </a:r>
            <a:r>
              <a:rPr lang="pt-BR" dirty="0" err="1" smtClean="0"/>
              <a:t>basics</a:t>
            </a:r>
            <a:r>
              <a:rPr lang="pt-BR" dirty="0" smtClean="0"/>
              <a:t>	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819" y="5997536"/>
            <a:ext cx="2837309" cy="815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945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BASIC points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7544" y="775023"/>
            <a:ext cx="2880320" cy="2448272"/>
          </a:xfrm>
        </p:spPr>
        <p:txBody>
          <a:bodyPr>
            <a:noAutofit/>
          </a:bodyPr>
          <a:lstStyle/>
          <a:p>
            <a:r>
              <a:rPr lang="pt-BR" sz="2000" dirty="0" smtClean="0"/>
              <a:t>More </a:t>
            </a:r>
            <a:r>
              <a:rPr lang="pt-BR" sz="2000" dirty="0" err="1" smtClean="0"/>
              <a:t>important</a:t>
            </a:r>
            <a:r>
              <a:rPr lang="pt-BR" sz="2000" dirty="0" smtClean="0"/>
              <a:t> as </a:t>
            </a:r>
            <a:r>
              <a:rPr lang="pt-BR" sz="2000" dirty="0" err="1" smtClean="0"/>
              <a:t>grow</a:t>
            </a:r>
            <a:endParaRPr lang="pt-BR" sz="2000" dirty="0" smtClean="0"/>
          </a:p>
          <a:p>
            <a:r>
              <a:rPr lang="pt-BR" sz="2000" dirty="0" err="1" smtClean="0"/>
              <a:t>Aligned</a:t>
            </a:r>
            <a:r>
              <a:rPr lang="pt-BR" sz="2000" dirty="0" smtClean="0"/>
              <a:t> </a:t>
            </a:r>
            <a:r>
              <a:rPr lang="pt-BR" sz="2000" dirty="0" err="1" smtClean="0"/>
              <a:t>with</a:t>
            </a:r>
            <a:r>
              <a:rPr lang="pt-BR" sz="2000" dirty="0" smtClean="0"/>
              <a:t> G77</a:t>
            </a:r>
            <a:endParaRPr lang="pt-BR" sz="2000" dirty="0" smtClean="0"/>
          </a:p>
          <a:p>
            <a:r>
              <a:rPr lang="pt-BR" sz="2000" dirty="0" err="1" smtClean="0"/>
              <a:t>Demanding</a:t>
            </a:r>
            <a:r>
              <a:rPr lang="pt-BR" sz="2000" dirty="0" smtClean="0"/>
              <a:t> more </a:t>
            </a:r>
            <a:r>
              <a:rPr lang="pt-BR" sz="2000" dirty="0" err="1" smtClean="0"/>
              <a:t>ambition</a:t>
            </a:r>
            <a:r>
              <a:rPr lang="pt-BR" sz="2000" dirty="0" smtClean="0"/>
              <a:t> A1</a:t>
            </a:r>
            <a:endParaRPr lang="pt-BR" sz="2000" dirty="0" smtClean="0"/>
          </a:p>
          <a:p>
            <a:r>
              <a:rPr lang="pt-BR" sz="2000" dirty="0" smtClean="0"/>
              <a:t>Similar </a:t>
            </a:r>
            <a:r>
              <a:rPr lang="pt-BR" sz="2000" dirty="0" err="1" smtClean="0"/>
              <a:t>and</a:t>
            </a:r>
            <a:r>
              <a:rPr lang="pt-BR" sz="2000" dirty="0" smtClean="0"/>
              <a:t> </a:t>
            </a:r>
            <a:r>
              <a:rPr lang="pt-BR" sz="2000" dirty="0" err="1" smtClean="0"/>
              <a:t>Different</a:t>
            </a:r>
            <a:endParaRPr lang="pt-BR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580" y="764704"/>
            <a:ext cx="460851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415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7921" y="5310336"/>
            <a:ext cx="6512511" cy="1143000"/>
          </a:xfrm>
        </p:spPr>
        <p:txBody>
          <a:bodyPr/>
          <a:lstStyle/>
          <a:p>
            <a:r>
              <a:rPr lang="pt-BR" dirty="0" smtClean="0"/>
              <a:t>Similar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diferent</a:t>
            </a:r>
            <a:endParaRPr lang="pt-BR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094994"/>
              </p:ext>
            </p:extLst>
          </p:nvPr>
        </p:nvGraphicFramePr>
        <p:xfrm>
          <a:off x="323528" y="188640"/>
          <a:ext cx="352839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23528" y="2420888"/>
            <a:ext cx="3291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err="1" smtClean="0"/>
              <a:t>Cumulative</a:t>
            </a:r>
            <a:r>
              <a:rPr lang="pt-BR" sz="1200" dirty="0" smtClean="0"/>
              <a:t> </a:t>
            </a:r>
            <a:r>
              <a:rPr lang="pt-BR" sz="1200" dirty="0" err="1" smtClean="0"/>
              <a:t>historical</a:t>
            </a:r>
            <a:r>
              <a:rPr lang="pt-BR" sz="1200" dirty="0" smtClean="0"/>
              <a:t> </a:t>
            </a:r>
            <a:r>
              <a:rPr lang="pt-BR" sz="1200" dirty="0" err="1" smtClean="0"/>
              <a:t>emissions</a:t>
            </a:r>
            <a:r>
              <a:rPr lang="pt-BR" sz="1200" dirty="0" smtClean="0"/>
              <a:t> (1850 – 2006)</a:t>
            </a:r>
            <a:endParaRPr lang="pt-BR" sz="1200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4264552"/>
              </p:ext>
            </p:extLst>
          </p:nvPr>
        </p:nvGraphicFramePr>
        <p:xfrm>
          <a:off x="4716016" y="194157"/>
          <a:ext cx="3456384" cy="243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4716016" y="2492896"/>
            <a:ext cx="23855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err="1" smtClean="0"/>
              <a:t>Current</a:t>
            </a:r>
            <a:r>
              <a:rPr lang="pt-BR" sz="1200" dirty="0" smtClean="0"/>
              <a:t> </a:t>
            </a:r>
            <a:r>
              <a:rPr lang="pt-BR" sz="1200" dirty="0" err="1" smtClean="0"/>
              <a:t>annual</a:t>
            </a:r>
            <a:r>
              <a:rPr lang="pt-BR" sz="1200" dirty="0" smtClean="0"/>
              <a:t> </a:t>
            </a:r>
            <a:r>
              <a:rPr lang="pt-BR" sz="1200" dirty="0" err="1" smtClean="0"/>
              <a:t>emissions</a:t>
            </a:r>
            <a:r>
              <a:rPr lang="pt-BR" sz="1200" dirty="0" smtClean="0"/>
              <a:t> (2005)</a:t>
            </a:r>
            <a:endParaRPr lang="pt-BR" sz="1200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447661"/>
              </p:ext>
            </p:extLst>
          </p:nvPr>
        </p:nvGraphicFramePr>
        <p:xfrm>
          <a:off x="2134625" y="2894961"/>
          <a:ext cx="3672408" cy="189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469202" y="4736177"/>
            <a:ext cx="35429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err="1" smtClean="0"/>
              <a:t>Current</a:t>
            </a:r>
            <a:r>
              <a:rPr lang="pt-BR" sz="1200" dirty="0" smtClean="0"/>
              <a:t> per capita GHG </a:t>
            </a:r>
            <a:r>
              <a:rPr lang="pt-BR" sz="1200" dirty="0" err="1" smtClean="0"/>
              <a:t>emissions</a:t>
            </a:r>
            <a:r>
              <a:rPr lang="pt-BR" sz="1200" dirty="0" smtClean="0"/>
              <a:t>(2005) t CO</a:t>
            </a:r>
            <a:r>
              <a:rPr lang="pt-BR" sz="800" dirty="0" smtClean="0"/>
              <a:t>2 </a:t>
            </a:r>
            <a:r>
              <a:rPr lang="pt-BR" sz="1200" dirty="0" err="1" smtClean="0"/>
              <a:t>eq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7578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7" y="4372168"/>
            <a:ext cx="7190184" cy="1143000"/>
          </a:xfrm>
        </p:spPr>
        <p:txBody>
          <a:bodyPr/>
          <a:lstStyle/>
          <a:p>
            <a:r>
              <a:rPr lang="pt-BR" dirty="0" err="1" smtClean="0"/>
              <a:t>National</a:t>
            </a:r>
            <a:r>
              <a:rPr lang="pt-BR" dirty="0" smtClean="0"/>
              <a:t> </a:t>
            </a:r>
            <a:r>
              <a:rPr lang="pt-BR" dirty="0" err="1" smtClean="0"/>
              <a:t>circumstânces</a:t>
            </a:r>
            <a:r>
              <a:rPr lang="pt-BR" dirty="0" smtClean="0"/>
              <a:t> for </a:t>
            </a:r>
            <a:r>
              <a:rPr lang="pt-BR" dirty="0" err="1" smtClean="0"/>
              <a:t>NAMAs</a:t>
            </a:r>
            <a:endParaRPr lang="pt-BR" dirty="0"/>
          </a:p>
        </p:txBody>
      </p:sp>
      <p:grpSp>
        <p:nvGrpSpPr>
          <p:cNvPr id="11" name="Grupo 10"/>
          <p:cNvGrpSpPr/>
          <p:nvPr/>
        </p:nvGrpSpPr>
        <p:grpSpPr>
          <a:xfrm>
            <a:off x="467544" y="1415573"/>
            <a:ext cx="4036469" cy="2472466"/>
            <a:chOff x="641094" y="836712"/>
            <a:chExt cx="3862919" cy="2301459"/>
          </a:xfrm>
        </p:grpSpPr>
        <p:graphicFrame>
          <p:nvGraphicFramePr>
            <p:cNvPr id="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698962"/>
                </p:ext>
              </p:extLst>
            </p:nvPr>
          </p:nvGraphicFramePr>
          <p:xfrm>
            <a:off x="831679" y="836712"/>
            <a:ext cx="3672334" cy="2301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Gráfico" r:id="rId3" imgW="4676775" imgH="2466975" progId="Excel.Chart.8">
                    <p:embed/>
                  </p:oleObj>
                </mc:Choice>
                <mc:Fallback>
                  <p:oleObj name="Gráfico" r:id="rId3" imgW="4676775" imgH="2466975" progId="Excel.Chart.8">
                    <p:embed/>
                    <p:pic>
                      <p:nvPicPr>
                        <p:cNvPr id="0" name=""/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1679" y="836712"/>
                          <a:ext cx="3672334" cy="2301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" name="Grupo 2"/>
            <p:cNvGrpSpPr>
              <a:grpSpLocks/>
            </p:cNvGrpSpPr>
            <p:nvPr/>
          </p:nvGrpSpPr>
          <p:grpSpPr bwMode="auto">
            <a:xfrm>
              <a:off x="641094" y="1154272"/>
              <a:ext cx="3858898" cy="1482640"/>
              <a:chOff x="323528" y="1916832"/>
              <a:chExt cx="8208912" cy="3600400"/>
            </a:xfrm>
          </p:grpSpPr>
          <p:sp>
            <p:nvSpPr>
              <p:cNvPr id="8" name="Elipse 7"/>
              <p:cNvSpPr/>
              <p:nvPr/>
            </p:nvSpPr>
            <p:spPr>
              <a:xfrm>
                <a:off x="323528" y="4077389"/>
                <a:ext cx="2160575" cy="1439843"/>
              </a:xfrm>
              <a:prstGeom prst="ellipse">
                <a:avLst/>
              </a:prstGeom>
              <a:noFill/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9" name="Elipse 8"/>
              <p:cNvSpPr/>
              <p:nvPr/>
            </p:nvSpPr>
            <p:spPr>
              <a:xfrm>
                <a:off x="6371865" y="4010715"/>
                <a:ext cx="2160575" cy="1439843"/>
              </a:xfrm>
              <a:prstGeom prst="ellipse">
                <a:avLst/>
              </a:prstGeom>
              <a:noFill/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  <p:sp>
            <p:nvSpPr>
              <p:cNvPr id="10" name="Elipse 9"/>
              <p:cNvSpPr/>
              <p:nvPr/>
            </p:nvSpPr>
            <p:spPr>
              <a:xfrm>
                <a:off x="5297135" y="1916832"/>
                <a:ext cx="2160574" cy="1439842"/>
              </a:xfrm>
              <a:prstGeom prst="ellipse">
                <a:avLst/>
              </a:prstGeom>
              <a:noFill/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BR"/>
              </a:p>
            </p:txBody>
          </p:sp>
        </p:grpSp>
      </p:grpSp>
      <p:sp>
        <p:nvSpPr>
          <p:cNvPr id="12" name="CaixaDeTexto 11"/>
          <p:cNvSpPr txBox="1"/>
          <p:nvPr/>
        </p:nvSpPr>
        <p:spPr>
          <a:xfrm>
            <a:off x="821542" y="908720"/>
            <a:ext cx="3050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GHG Emissions </a:t>
            </a:r>
            <a:r>
              <a:rPr lang="en-US" dirty="0" smtClean="0"/>
              <a:t>Brazil </a:t>
            </a:r>
            <a:r>
              <a:rPr lang="en-US" dirty="0"/>
              <a:t>-2005</a:t>
            </a:r>
            <a:endParaRPr lang="pt-BR" dirty="0"/>
          </a:p>
        </p:txBody>
      </p:sp>
      <p:graphicFrame>
        <p:nvGraphicFramePr>
          <p:cNvPr id="13" name="Espaço Reservado para Conteúdo 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56932743"/>
              </p:ext>
            </p:extLst>
          </p:nvPr>
        </p:nvGraphicFramePr>
        <p:xfrm>
          <a:off x="4718168" y="1378369"/>
          <a:ext cx="3958289" cy="2509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1491"/>
                <a:gridCol w="1169884"/>
                <a:gridCol w="648457"/>
                <a:gridCol w="648457"/>
              </a:tblGrid>
              <a:tr h="367247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Non-</a:t>
                      </a:r>
                      <a:r>
                        <a:rPr lang="pt-BR" sz="1400" b="1" u="none" strike="noStrike" dirty="0" err="1">
                          <a:effectLst/>
                        </a:rPr>
                        <a:t>renewable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err="1">
                          <a:effectLst/>
                        </a:rPr>
                        <a:t>Petroleum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101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Gas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21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Others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128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u="none" strike="noStrike" dirty="0">
                          <a:effectLst/>
                        </a:rPr>
                        <a:t>0,53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err="1">
                          <a:effectLst/>
                        </a:rPr>
                        <a:t>Renwable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Hydrolic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468144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Sugar cane products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Others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112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u="none" strike="noStrike" dirty="0">
                          <a:effectLst/>
                        </a:rPr>
                        <a:t>0,47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  <a:tr h="23918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Grand total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240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4" marR="9524" marT="9525" marB="0" anchor="b"/>
                </a:tc>
              </a:tr>
            </a:tbl>
          </a:graphicData>
        </a:graphic>
      </p:graphicFrame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19111" y="3933056"/>
            <a:ext cx="39573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pt-BR" sz="1600" dirty="0"/>
              <a:t>10³ toe – tons </a:t>
            </a:r>
            <a:r>
              <a:rPr lang="pt-BR" sz="1600" dirty="0" err="1"/>
              <a:t>of</a:t>
            </a:r>
            <a:r>
              <a:rPr lang="pt-BR" sz="1600" dirty="0"/>
              <a:t> </a:t>
            </a:r>
            <a:r>
              <a:rPr lang="pt-BR" sz="1600" dirty="0" err="1"/>
              <a:t>oil</a:t>
            </a:r>
            <a:r>
              <a:rPr lang="pt-BR" sz="1600" dirty="0"/>
              <a:t> </a:t>
            </a:r>
            <a:r>
              <a:rPr lang="pt-BR" sz="1600" dirty="0" err="1" smtClean="0"/>
              <a:t>equivalent</a:t>
            </a:r>
            <a:r>
              <a:rPr lang="pt-BR" sz="1600" dirty="0" smtClean="0"/>
              <a:t> (2010)</a:t>
            </a:r>
            <a:endParaRPr lang="pt-BR" sz="1600" dirty="0"/>
          </a:p>
        </p:txBody>
      </p:sp>
      <p:sp>
        <p:nvSpPr>
          <p:cNvPr id="15" name="Elipse 14"/>
          <p:cNvSpPr/>
          <p:nvPr/>
        </p:nvSpPr>
        <p:spPr>
          <a:xfrm>
            <a:off x="7596336" y="3650612"/>
            <a:ext cx="571617" cy="2374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7596336" y="3429000"/>
            <a:ext cx="571617" cy="236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7600783" y="2255469"/>
            <a:ext cx="571617" cy="2374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8172400" y="2255469"/>
            <a:ext cx="571617" cy="2374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8172400" y="3429000"/>
            <a:ext cx="571617" cy="236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0" name="CaixaDeTexto 19"/>
          <p:cNvSpPr txBox="1"/>
          <p:nvPr/>
        </p:nvSpPr>
        <p:spPr>
          <a:xfrm>
            <a:off x="4761525" y="908720"/>
            <a:ext cx="2915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Primary Energy Production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821542" y="3933056"/>
            <a:ext cx="36227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sz="1400" dirty="0"/>
              <a:t>Source: Second National Communication 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98400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Brazil´s</a:t>
            </a:r>
            <a:r>
              <a:rPr lang="pt-BR" dirty="0" smtClean="0"/>
              <a:t> approach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climate</a:t>
            </a:r>
            <a:r>
              <a:rPr lang="pt-BR" dirty="0" smtClean="0"/>
              <a:t> </a:t>
            </a:r>
            <a:r>
              <a:rPr lang="pt-BR" dirty="0" err="1" smtClean="0"/>
              <a:t>negotiations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. "We will not hide behind any country and no country will be able to hide behind us," </a:t>
            </a:r>
            <a:endParaRPr lang="en-US" dirty="0" smtClean="0"/>
          </a:p>
          <a:p>
            <a:pPr marL="365760" lvl="1" indent="0">
              <a:buNone/>
            </a:pPr>
            <a:r>
              <a:rPr lang="en-US" dirty="0"/>
              <a:t>	</a:t>
            </a:r>
            <a:r>
              <a:rPr lang="en-US" sz="1600" dirty="0" err="1" smtClean="0"/>
              <a:t>Celso</a:t>
            </a:r>
            <a:r>
              <a:rPr lang="en-US" sz="1600" dirty="0" smtClean="0"/>
              <a:t> </a:t>
            </a:r>
            <a:r>
              <a:rPr lang="en-US" sz="1600" dirty="0" err="1" smtClean="0"/>
              <a:t>Amorim</a:t>
            </a:r>
            <a:r>
              <a:rPr lang="en-US" sz="1600" dirty="0" smtClean="0"/>
              <a:t>, Former Min. Foreign Relations</a:t>
            </a:r>
            <a:endParaRPr lang="pt-BR" sz="16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  <a:buClr>
                <a:srgbClr val="003399"/>
              </a:buClr>
              <a:buSzPct val="90000"/>
              <a:buFontTx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Historical responsibility </a:t>
            </a:r>
            <a:r>
              <a:rPr lang="en-US" sz="2400" dirty="0" smtClean="0">
                <a:solidFill>
                  <a:srgbClr val="000099"/>
                </a:solidFill>
              </a:rPr>
              <a:t>approach</a:t>
            </a:r>
            <a:endParaRPr lang="en-US" sz="2400" dirty="0">
              <a:solidFill>
                <a:srgbClr val="000099"/>
              </a:solidFill>
            </a:endParaRPr>
          </a:p>
          <a:p>
            <a:pPr marL="533400" indent="-533400">
              <a:lnSpc>
                <a:spcPct val="90000"/>
              </a:lnSpc>
              <a:buClr>
                <a:srgbClr val="003399"/>
              </a:buClr>
              <a:buSzPct val="90000"/>
              <a:buFontTx/>
              <a:buChar char="•"/>
            </a:pPr>
            <a:r>
              <a:rPr lang="en-US" sz="2400" dirty="0">
                <a:solidFill>
                  <a:srgbClr val="000099"/>
                </a:solidFill>
              </a:rPr>
              <a:t>No quantified </a:t>
            </a:r>
            <a:r>
              <a:rPr lang="en-US" sz="2400" b="1" dirty="0">
                <a:solidFill>
                  <a:srgbClr val="FF0000"/>
                </a:solidFill>
              </a:rPr>
              <a:t>targets</a:t>
            </a:r>
            <a:r>
              <a:rPr lang="en-US" sz="2400" dirty="0">
                <a:solidFill>
                  <a:srgbClr val="000099"/>
                </a:solidFill>
              </a:rPr>
              <a:t> for non-Annex I </a:t>
            </a:r>
            <a:r>
              <a:rPr lang="en-US" sz="2400" dirty="0" smtClean="0">
                <a:solidFill>
                  <a:srgbClr val="000099"/>
                </a:solidFill>
              </a:rPr>
              <a:t>countries</a:t>
            </a:r>
            <a:endParaRPr lang="en-US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71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Brazil´s</a:t>
            </a:r>
            <a:r>
              <a:rPr lang="pt-BR" dirty="0"/>
              <a:t> </a:t>
            </a:r>
            <a:r>
              <a:rPr lang="pt-BR" dirty="0" err="1" smtClean="0"/>
              <a:t>positions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NAMAs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644008" y="548680"/>
            <a:ext cx="3850760" cy="3474720"/>
          </a:xfrm>
        </p:spPr>
        <p:txBody>
          <a:bodyPr>
            <a:noAutofit/>
          </a:bodyPr>
          <a:lstStyle/>
          <a:p>
            <a:r>
              <a:rPr lang="pt-BR" b="1" dirty="0" err="1" smtClean="0"/>
              <a:t>NAMAs</a:t>
            </a:r>
            <a:r>
              <a:rPr lang="pt-BR" dirty="0" smtClean="0"/>
              <a:t> </a:t>
            </a:r>
            <a:r>
              <a:rPr lang="pt-BR" dirty="0" err="1" smtClean="0"/>
              <a:t>should</a:t>
            </a:r>
            <a:r>
              <a:rPr lang="pt-BR" dirty="0" smtClean="0"/>
              <a:t> </a:t>
            </a:r>
            <a:r>
              <a:rPr lang="pt-BR" dirty="0" err="1" smtClean="0"/>
              <a:t>be</a:t>
            </a:r>
            <a:r>
              <a:rPr lang="pt-BR" dirty="0" smtClean="0"/>
              <a:t> </a:t>
            </a:r>
            <a:r>
              <a:rPr lang="pt-BR" dirty="0" err="1" smtClean="0"/>
              <a:t>proposed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a </a:t>
            </a:r>
            <a:r>
              <a:rPr lang="pt-BR" b="1" dirty="0" err="1" smtClean="0"/>
              <a:t>voluntary</a:t>
            </a:r>
            <a:r>
              <a:rPr lang="pt-BR" dirty="0" smtClean="0"/>
              <a:t> </a:t>
            </a:r>
            <a:r>
              <a:rPr lang="pt-BR" dirty="0" err="1" smtClean="0"/>
              <a:t>basis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require</a:t>
            </a:r>
            <a:r>
              <a:rPr lang="pt-BR" dirty="0" smtClean="0"/>
              <a:t> </a:t>
            </a:r>
            <a:r>
              <a:rPr lang="pt-BR" b="1" dirty="0" err="1" smtClean="0"/>
              <a:t>finanancial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 smtClean="0"/>
              <a:t> </a:t>
            </a:r>
            <a:r>
              <a:rPr lang="pt-BR" b="1" dirty="0" err="1" smtClean="0"/>
              <a:t>technology</a:t>
            </a:r>
            <a:r>
              <a:rPr lang="pt-BR" b="1" dirty="0" smtClean="0"/>
              <a:t> </a:t>
            </a:r>
            <a:r>
              <a:rPr lang="pt-BR" b="1" dirty="0" err="1" smtClean="0"/>
              <a:t>transfer</a:t>
            </a:r>
            <a:endParaRPr lang="pt-BR" b="1" dirty="0" smtClean="0"/>
          </a:p>
          <a:p>
            <a:r>
              <a:rPr lang="pt-BR" b="1" dirty="0" smtClean="0"/>
              <a:t>MRV</a:t>
            </a:r>
            <a:r>
              <a:rPr lang="pt-BR" dirty="0" smtClean="0"/>
              <a:t> </a:t>
            </a:r>
            <a:r>
              <a:rPr lang="pt-BR" dirty="0" err="1" smtClean="0"/>
              <a:t>should</a:t>
            </a:r>
            <a:r>
              <a:rPr lang="pt-BR" dirty="0" smtClean="0"/>
              <a:t> </a:t>
            </a:r>
            <a:r>
              <a:rPr lang="pt-BR" dirty="0" err="1" smtClean="0"/>
              <a:t>be</a:t>
            </a:r>
            <a:r>
              <a:rPr lang="pt-BR" dirty="0" smtClean="0"/>
              <a:t> </a:t>
            </a:r>
            <a:r>
              <a:rPr lang="pt-BR" dirty="0" err="1" smtClean="0"/>
              <a:t>applied</a:t>
            </a:r>
            <a:r>
              <a:rPr lang="pt-BR" dirty="0" smtClean="0"/>
              <a:t> </a:t>
            </a:r>
            <a:r>
              <a:rPr lang="pt-BR" dirty="0" err="1" smtClean="0"/>
              <a:t>both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b="1" dirty="0" err="1" smtClean="0"/>
              <a:t>NAMAs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 smtClean="0"/>
              <a:t> </a:t>
            </a:r>
            <a:r>
              <a:rPr lang="pt-BR" b="1" dirty="0" err="1" smtClean="0"/>
              <a:t>the</a:t>
            </a:r>
            <a:r>
              <a:rPr lang="pt-BR" b="1" dirty="0" smtClean="0"/>
              <a:t> </a:t>
            </a:r>
            <a:r>
              <a:rPr lang="pt-BR" b="1" dirty="0" err="1" smtClean="0"/>
              <a:t>support</a:t>
            </a:r>
            <a:endParaRPr lang="pt-BR" b="1" dirty="0" smtClean="0"/>
          </a:p>
          <a:p>
            <a:pPr lvl="1"/>
            <a:r>
              <a:rPr lang="pt-BR" dirty="0" err="1" smtClean="0"/>
              <a:t>National</a:t>
            </a:r>
            <a:r>
              <a:rPr lang="pt-BR" dirty="0" smtClean="0"/>
              <a:t> procedures for M </a:t>
            </a:r>
            <a:r>
              <a:rPr lang="pt-BR" dirty="0" err="1" smtClean="0"/>
              <a:t>and</a:t>
            </a:r>
            <a:r>
              <a:rPr lang="pt-BR" dirty="0" smtClean="0"/>
              <a:t> R, </a:t>
            </a:r>
            <a:r>
              <a:rPr lang="pt-BR" dirty="0" err="1" smtClean="0"/>
              <a:t>international</a:t>
            </a:r>
            <a:r>
              <a:rPr lang="pt-BR" dirty="0" smtClean="0"/>
              <a:t> for V</a:t>
            </a:r>
          </a:p>
          <a:p>
            <a:pPr lvl="1"/>
            <a:endParaRPr lang="pt-BR" sz="2200" dirty="0" smtClean="0"/>
          </a:p>
          <a:p>
            <a:endParaRPr lang="pt-BR" dirty="0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4"/>
          </p:nvPr>
        </p:nvSpPr>
        <p:spPr>
          <a:xfrm>
            <a:off x="611560" y="548680"/>
            <a:ext cx="3888432" cy="3474720"/>
          </a:xfrm>
        </p:spPr>
        <p:txBody>
          <a:bodyPr>
            <a:normAutofit/>
          </a:bodyPr>
          <a:lstStyle/>
          <a:p>
            <a:r>
              <a:rPr lang="pt-BR" b="1" dirty="0" err="1"/>
              <a:t>NAMAs</a:t>
            </a:r>
            <a:r>
              <a:rPr lang="pt-BR" dirty="0"/>
              <a:t> are </a:t>
            </a:r>
            <a:r>
              <a:rPr lang="pt-BR" dirty="0" err="1"/>
              <a:t>actions</a:t>
            </a:r>
            <a:r>
              <a:rPr lang="pt-BR" dirty="0"/>
              <a:t> </a:t>
            </a:r>
            <a:r>
              <a:rPr lang="pt-BR" dirty="0" err="1"/>
              <a:t>resulting</a:t>
            </a:r>
            <a:r>
              <a:rPr lang="pt-BR" dirty="0"/>
              <a:t> in </a:t>
            </a:r>
            <a:r>
              <a:rPr lang="pt-BR" dirty="0" err="1"/>
              <a:t>direct</a:t>
            </a:r>
            <a:r>
              <a:rPr lang="pt-BR" dirty="0"/>
              <a:t> </a:t>
            </a:r>
            <a:r>
              <a:rPr lang="pt-BR" dirty="0" err="1"/>
              <a:t>emissions</a:t>
            </a:r>
            <a:r>
              <a:rPr lang="pt-BR" dirty="0"/>
              <a:t> </a:t>
            </a:r>
            <a:r>
              <a:rPr lang="pt-BR" dirty="0" err="1"/>
              <a:t>reductions</a:t>
            </a:r>
            <a:endParaRPr lang="pt-BR" dirty="0"/>
          </a:p>
          <a:p>
            <a:r>
              <a:rPr lang="pt-BR" b="1" dirty="0" err="1" smtClean="0"/>
              <a:t>NAMAs</a:t>
            </a:r>
            <a:r>
              <a:rPr lang="pt-BR" dirty="0" smtClean="0"/>
              <a:t> are </a:t>
            </a:r>
            <a:r>
              <a:rPr lang="pt-BR" b="1" dirty="0" err="1" smtClean="0"/>
              <a:t>diferent</a:t>
            </a:r>
            <a:r>
              <a:rPr lang="pt-BR" dirty="0" smtClean="0"/>
              <a:t> </a:t>
            </a:r>
            <a:r>
              <a:rPr lang="pt-BR" dirty="0" err="1" smtClean="0"/>
              <a:t>than</a:t>
            </a:r>
            <a:r>
              <a:rPr lang="pt-BR" dirty="0" smtClean="0"/>
              <a:t> </a:t>
            </a:r>
            <a:r>
              <a:rPr lang="pt-BR" dirty="0" err="1" smtClean="0"/>
              <a:t>Annex</a:t>
            </a:r>
            <a:r>
              <a:rPr lang="pt-BR" dirty="0" smtClean="0"/>
              <a:t> 1 </a:t>
            </a:r>
            <a:r>
              <a:rPr lang="pt-BR" dirty="0" err="1" smtClean="0"/>
              <a:t>Targets</a:t>
            </a:r>
            <a:endParaRPr lang="pt-BR" dirty="0" smtClean="0"/>
          </a:p>
          <a:p>
            <a:r>
              <a:rPr lang="pt-BR" b="1" dirty="0" err="1" smtClean="0"/>
              <a:t>Transnational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b="1" dirty="0" err="1" smtClean="0"/>
              <a:t>national</a:t>
            </a:r>
            <a:r>
              <a:rPr lang="pt-BR" b="1" dirty="0" smtClean="0"/>
              <a:t> </a:t>
            </a:r>
            <a:r>
              <a:rPr lang="pt-BR" b="1" dirty="0" err="1" smtClean="0"/>
              <a:t>sectorial</a:t>
            </a:r>
            <a:r>
              <a:rPr lang="pt-BR" dirty="0" smtClean="0"/>
              <a:t> </a:t>
            </a:r>
            <a:r>
              <a:rPr lang="pt-BR" dirty="0" err="1" smtClean="0"/>
              <a:t>targets</a:t>
            </a:r>
            <a:r>
              <a:rPr lang="pt-BR" dirty="0" smtClean="0"/>
              <a:t> </a:t>
            </a:r>
            <a:r>
              <a:rPr lang="pt-BR" b="1" dirty="0" err="1" smtClean="0"/>
              <a:t>inappropriate</a:t>
            </a:r>
            <a:r>
              <a:rPr lang="pt-BR" dirty="0" smtClean="0"/>
              <a:t> for </a:t>
            </a:r>
            <a:r>
              <a:rPr lang="pt-BR" dirty="0" err="1" smtClean="0"/>
              <a:t>developing</a:t>
            </a:r>
            <a:r>
              <a:rPr lang="pt-BR" dirty="0" smtClean="0"/>
              <a:t> countries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717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Potencial </a:t>
            </a:r>
            <a:r>
              <a:rPr lang="pt-BR" dirty="0" err="1" smtClean="0"/>
              <a:t>NAMAs</a:t>
            </a:r>
            <a:r>
              <a:rPr lang="pt-BR" dirty="0" smtClean="0"/>
              <a:t> for </a:t>
            </a:r>
            <a:r>
              <a:rPr lang="pt-BR" dirty="0" err="1" smtClean="0"/>
              <a:t>Brazil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2564905" cy="3474720"/>
          </a:xfrm>
        </p:spPr>
        <p:txBody>
          <a:bodyPr>
            <a:normAutofit/>
          </a:bodyPr>
          <a:lstStyle/>
          <a:p>
            <a:r>
              <a:rPr lang="pt-BR" sz="1800" dirty="0" smtClean="0"/>
              <a:t>14% potencial </a:t>
            </a:r>
            <a:r>
              <a:rPr lang="pt-BR" sz="1800" dirty="0" err="1" smtClean="0"/>
              <a:t>reduction</a:t>
            </a:r>
            <a:r>
              <a:rPr lang="pt-BR" sz="1800" dirty="0" smtClean="0"/>
              <a:t> </a:t>
            </a:r>
            <a:r>
              <a:rPr lang="pt-BR" sz="1800" dirty="0" err="1" smtClean="0"/>
              <a:t>against</a:t>
            </a:r>
            <a:r>
              <a:rPr lang="pt-BR" sz="1800" dirty="0" smtClean="0"/>
              <a:t> BAU </a:t>
            </a:r>
            <a:r>
              <a:rPr lang="pt-BR" sz="1800" dirty="0" err="1" smtClean="0"/>
              <a:t>by</a:t>
            </a:r>
            <a:r>
              <a:rPr lang="pt-BR" sz="1800" dirty="0" smtClean="0"/>
              <a:t> 2020 in:</a:t>
            </a:r>
          </a:p>
          <a:p>
            <a:pPr lvl="1"/>
            <a:r>
              <a:rPr lang="pt-BR" sz="1400" dirty="0" err="1" smtClean="0"/>
              <a:t>Transport</a:t>
            </a:r>
            <a:endParaRPr lang="pt-BR" sz="1400" dirty="0" smtClean="0"/>
          </a:p>
          <a:p>
            <a:pPr lvl="1"/>
            <a:r>
              <a:rPr lang="pt-BR" sz="1400" dirty="0" smtClean="0"/>
              <a:t>Power</a:t>
            </a:r>
          </a:p>
          <a:p>
            <a:pPr lvl="1"/>
            <a:r>
              <a:rPr lang="pt-BR" sz="1400" dirty="0" smtClean="0"/>
              <a:t>Industrial</a:t>
            </a:r>
          </a:p>
          <a:p>
            <a:r>
              <a:rPr lang="pt-BR" sz="1800" dirty="0" err="1" smtClean="0"/>
              <a:t>Reduced</a:t>
            </a:r>
            <a:r>
              <a:rPr lang="pt-BR" sz="1800" dirty="0" smtClean="0"/>
              <a:t> </a:t>
            </a:r>
            <a:r>
              <a:rPr lang="pt-BR" sz="1800" dirty="0" err="1" smtClean="0"/>
              <a:t>emisions</a:t>
            </a:r>
            <a:r>
              <a:rPr lang="pt-BR" sz="1800" dirty="0" smtClean="0"/>
              <a:t> </a:t>
            </a:r>
            <a:r>
              <a:rPr lang="pt-BR" sz="1800" dirty="0" err="1" smtClean="0"/>
              <a:t>deforestation</a:t>
            </a:r>
            <a:r>
              <a:rPr lang="pt-BR" sz="1800" dirty="0" smtClean="0"/>
              <a:t> </a:t>
            </a:r>
            <a:r>
              <a:rPr lang="pt-BR" sz="1800" dirty="0" err="1" smtClean="0"/>
              <a:t>and</a:t>
            </a:r>
            <a:r>
              <a:rPr lang="pt-BR" sz="1800" dirty="0" smtClean="0"/>
              <a:t> </a:t>
            </a:r>
            <a:r>
              <a:rPr lang="pt-BR" sz="1800" dirty="0" err="1" smtClean="0"/>
              <a:t>degredation</a:t>
            </a:r>
            <a:r>
              <a:rPr lang="pt-BR" sz="1800" dirty="0" smtClean="0"/>
              <a:t> </a:t>
            </a:r>
            <a:r>
              <a:rPr lang="pt-BR" sz="1800" dirty="0" err="1" smtClean="0"/>
              <a:t>very</a:t>
            </a:r>
            <a:r>
              <a:rPr lang="pt-BR" sz="1800" dirty="0" smtClean="0"/>
              <a:t> big </a:t>
            </a:r>
            <a:r>
              <a:rPr lang="pt-BR" sz="1800" dirty="0" err="1" smtClean="0"/>
              <a:t>potential</a:t>
            </a:r>
            <a:endParaRPr lang="pt-BR" sz="18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836712"/>
            <a:ext cx="5112568" cy="224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99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11560" y="548680"/>
            <a:ext cx="5112568" cy="3474720"/>
          </a:xfrm>
        </p:spPr>
        <p:txBody>
          <a:bodyPr>
            <a:normAutofit fontScale="77500" lnSpcReduction="20000"/>
          </a:bodyPr>
          <a:lstStyle/>
          <a:p>
            <a:r>
              <a:rPr lang="pt-BR" dirty="0" err="1" smtClean="0"/>
              <a:t>Sources</a:t>
            </a:r>
            <a:r>
              <a:rPr lang="pt-BR" dirty="0" smtClean="0"/>
              <a:t>:</a:t>
            </a:r>
          </a:p>
          <a:p>
            <a:pPr lvl="1"/>
            <a:r>
              <a:rPr lang="pt-BR" dirty="0" err="1" smtClean="0"/>
              <a:t>Together</a:t>
            </a:r>
            <a:r>
              <a:rPr lang="pt-BR" dirty="0" smtClean="0"/>
              <a:t> </a:t>
            </a:r>
            <a:r>
              <a:rPr lang="pt-BR" dirty="0" err="1" smtClean="0"/>
              <a:t>Alone</a:t>
            </a:r>
            <a:r>
              <a:rPr lang="pt-BR" dirty="0" smtClean="0"/>
              <a:t>? </a:t>
            </a:r>
          </a:p>
          <a:p>
            <a:pPr lvl="2"/>
            <a:r>
              <a:rPr lang="pt-BR" dirty="0" smtClean="0"/>
              <a:t>Stockholm </a:t>
            </a:r>
            <a:r>
              <a:rPr lang="pt-BR" dirty="0" err="1" smtClean="0"/>
              <a:t>Environment</a:t>
            </a:r>
            <a:r>
              <a:rPr lang="pt-BR" dirty="0" smtClean="0"/>
              <a:t> </a:t>
            </a:r>
            <a:r>
              <a:rPr lang="pt-BR" dirty="0" err="1" smtClean="0"/>
              <a:t>Institute</a:t>
            </a:r>
            <a:endParaRPr lang="pt-BR" dirty="0" smtClean="0"/>
          </a:p>
          <a:p>
            <a:pPr lvl="1"/>
            <a:r>
              <a:rPr lang="pt-BR" dirty="0" err="1" smtClean="0"/>
              <a:t>Climate</a:t>
            </a:r>
            <a:r>
              <a:rPr lang="pt-BR" dirty="0" smtClean="0"/>
              <a:t> Law</a:t>
            </a:r>
          </a:p>
          <a:p>
            <a:pPr lvl="2"/>
            <a:r>
              <a:rPr lang="pt-BR" dirty="0" err="1" smtClean="0"/>
              <a:t>Brazil</a:t>
            </a:r>
            <a:endParaRPr lang="pt-BR" dirty="0" smtClean="0"/>
          </a:p>
          <a:p>
            <a:pPr lvl="1"/>
            <a:r>
              <a:rPr kumimoji="1" lang="en-US" dirty="0" smtClean="0">
                <a:latin typeface="Trebuchet MS" pitchFamily="34" charset="0"/>
              </a:rPr>
              <a:t>Brazil Second </a:t>
            </a:r>
            <a:r>
              <a:rPr kumimoji="1" lang="en-US" dirty="0">
                <a:latin typeface="Trebuchet MS" pitchFamily="34" charset="0"/>
              </a:rPr>
              <a:t>National Communication to the </a:t>
            </a:r>
            <a:r>
              <a:rPr kumimoji="1" lang="en-US" dirty="0" smtClean="0">
                <a:latin typeface="Trebuchet MS" pitchFamily="34" charset="0"/>
              </a:rPr>
              <a:t>UNFCCC</a:t>
            </a:r>
          </a:p>
          <a:p>
            <a:pPr lvl="1"/>
            <a:r>
              <a:rPr lang="pt-BR" dirty="0" err="1" smtClean="0"/>
              <a:t>Brazil</a:t>
            </a:r>
            <a:r>
              <a:rPr lang="pt-BR" dirty="0" smtClean="0"/>
              <a:t> 2010 </a:t>
            </a:r>
            <a:r>
              <a:rPr lang="pt-BR" dirty="0" err="1"/>
              <a:t>National</a:t>
            </a:r>
            <a:r>
              <a:rPr lang="pt-BR" dirty="0"/>
              <a:t> Energy </a:t>
            </a:r>
            <a:r>
              <a:rPr lang="pt-BR" dirty="0" smtClean="0"/>
              <a:t>Balance</a:t>
            </a:r>
          </a:p>
          <a:p>
            <a:pPr lvl="1"/>
            <a:r>
              <a:rPr lang="pt-BR" dirty="0" err="1" smtClean="0"/>
              <a:t>Climate</a:t>
            </a:r>
            <a:r>
              <a:rPr lang="pt-BR" dirty="0" smtClean="0"/>
              <a:t> </a:t>
            </a:r>
            <a:r>
              <a:rPr lang="pt-BR" dirty="0" err="1" smtClean="0"/>
              <a:t>Change</a:t>
            </a:r>
            <a:r>
              <a:rPr lang="pt-BR" dirty="0" smtClean="0"/>
              <a:t> </a:t>
            </a:r>
            <a:r>
              <a:rPr lang="pt-BR" dirty="0" err="1" smtClean="0"/>
              <a:t>Scientific</a:t>
            </a:r>
            <a:r>
              <a:rPr lang="pt-BR" dirty="0" smtClean="0"/>
              <a:t> </a:t>
            </a:r>
            <a:r>
              <a:rPr lang="pt-BR" dirty="0" err="1" smtClean="0"/>
              <a:t>Assessment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Policy</a:t>
            </a:r>
            <a:r>
              <a:rPr lang="pt-BR" dirty="0" smtClean="0"/>
              <a:t> </a:t>
            </a:r>
            <a:r>
              <a:rPr lang="pt-BR" dirty="0" err="1" smtClean="0"/>
              <a:t>Analysis</a:t>
            </a:r>
            <a:r>
              <a:rPr lang="pt-BR" dirty="0" smtClean="0"/>
              <a:t>, </a:t>
            </a:r>
            <a:r>
              <a:rPr lang="pt-BR" dirty="0" err="1" smtClean="0"/>
              <a:t>Nationally</a:t>
            </a:r>
            <a:r>
              <a:rPr lang="pt-BR" dirty="0" smtClean="0"/>
              <a:t> </a:t>
            </a:r>
            <a:r>
              <a:rPr lang="pt-BR" dirty="0" err="1" smtClean="0"/>
              <a:t>appropriate</a:t>
            </a:r>
            <a:r>
              <a:rPr lang="pt-BR" dirty="0" smtClean="0"/>
              <a:t> </a:t>
            </a:r>
            <a:r>
              <a:rPr lang="pt-BR" dirty="0" err="1" smtClean="0"/>
              <a:t>mitigation</a:t>
            </a:r>
            <a:r>
              <a:rPr lang="pt-BR" dirty="0" smtClean="0"/>
              <a:t> </a:t>
            </a:r>
            <a:r>
              <a:rPr lang="pt-BR" dirty="0" err="1" smtClean="0"/>
              <a:t>actions</a:t>
            </a:r>
            <a:r>
              <a:rPr lang="pt-BR" dirty="0" smtClean="0"/>
              <a:t> (</a:t>
            </a:r>
            <a:r>
              <a:rPr lang="pt-BR" dirty="0" err="1" smtClean="0"/>
              <a:t>NAMAs</a:t>
            </a:r>
            <a:r>
              <a:rPr lang="pt-BR" dirty="0" smtClean="0"/>
              <a:t>) in </a:t>
            </a:r>
            <a:r>
              <a:rPr lang="pt-BR" dirty="0" err="1" smtClean="0"/>
              <a:t>Developing</a:t>
            </a:r>
            <a:r>
              <a:rPr lang="pt-BR" dirty="0" smtClean="0"/>
              <a:t> Countries</a:t>
            </a:r>
          </a:p>
          <a:p>
            <a:pPr lvl="2"/>
            <a:r>
              <a:rPr lang="pt-BR" dirty="0" err="1" smtClean="0"/>
              <a:t>Netherlands</a:t>
            </a:r>
            <a:r>
              <a:rPr lang="pt-BR" dirty="0" smtClean="0"/>
              <a:t> Environmental </a:t>
            </a:r>
            <a:r>
              <a:rPr lang="pt-BR" dirty="0" err="1" smtClean="0"/>
              <a:t>Assessment</a:t>
            </a:r>
            <a:r>
              <a:rPr lang="pt-BR" dirty="0" smtClean="0"/>
              <a:t> </a:t>
            </a:r>
            <a:r>
              <a:rPr lang="pt-BR" dirty="0" err="1" smtClean="0"/>
              <a:t>Agency</a:t>
            </a:r>
            <a:endParaRPr lang="pt-BR" dirty="0"/>
          </a:p>
          <a:p>
            <a:pPr lvl="1"/>
            <a:endParaRPr kumimoji="1" lang="en-US" dirty="0">
              <a:latin typeface="Trebuchet MS" pitchFamily="34" charset="0"/>
            </a:endParaRP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002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gração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732</TotalTime>
  <Words>327</Words>
  <Application>Microsoft Office PowerPoint</Application>
  <PresentationFormat>Apresentação na tela (4:3)</PresentationFormat>
  <Paragraphs>71</Paragraphs>
  <Slides>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Integração</vt:lpstr>
      <vt:lpstr>Gráfico</vt:lpstr>
      <vt:lpstr>Brazil basics </vt:lpstr>
      <vt:lpstr>BASIC points</vt:lpstr>
      <vt:lpstr>Similar and diferent</vt:lpstr>
      <vt:lpstr>National circumstânces for NAMAs</vt:lpstr>
      <vt:lpstr>Brazil´s approach to climate negotiations</vt:lpstr>
      <vt:lpstr>Brazil´s positions on NAMAs</vt:lpstr>
      <vt:lpstr>Potencial NAMAs for Brazil</vt:lpstr>
      <vt:lpstr>Obrigado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Brazil basics</dc:title>
  <dc:creator>G</dc:creator>
  <cp:lastModifiedBy>G</cp:lastModifiedBy>
  <cp:revision>31</cp:revision>
  <dcterms:created xsi:type="dcterms:W3CDTF">2011-08-10T01:16:22Z</dcterms:created>
  <dcterms:modified xsi:type="dcterms:W3CDTF">2011-08-11T03:36:00Z</dcterms:modified>
</cp:coreProperties>
</file>