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60" r:id="rId3"/>
    <p:sldId id="259" r:id="rId4"/>
    <p:sldId id="258" r:id="rId5"/>
    <p:sldId id="285" r:id="rId6"/>
    <p:sldId id="287" r:id="rId7"/>
    <p:sldId id="286" r:id="rId8"/>
    <p:sldId id="261" r:id="rId9"/>
    <p:sldId id="289" r:id="rId10"/>
    <p:sldId id="267" r:id="rId11"/>
    <p:sldId id="269" r:id="rId12"/>
    <p:sldId id="276" r:id="rId13"/>
    <p:sldId id="268" r:id="rId14"/>
    <p:sldId id="279" r:id="rId15"/>
    <p:sldId id="263" r:id="rId16"/>
    <p:sldId id="262" r:id="rId17"/>
    <p:sldId id="264" r:id="rId18"/>
    <p:sldId id="270" r:id="rId19"/>
    <p:sldId id="271" r:id="rId20"/>
    <p:sldId id="273" r:id="rId21"/>
    <p:sldId id="274" r:id="rId22"/>
    <p:sldId id="275" r:id="rId23"/>
    <p:sldId id="277" r:id="rId24"/>
    <p:sldId id="278" r:id="rId25"/>
    <p:sldId id="280" r:id="rId26"/>
    <p:sldId id="288" r:id="rId27"/>
    <p:sldId id="28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2626"/>
    <a:srgbClr val="6C6C6C"/>
    <a:srgbClr val="B2B2B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995" autoAdjust="0"/>
    <p:restoredTop sz="94660"/>
  </p:normalViewPr>
  <p:slideViewPr>
    <p:cSldViewPr snapToGrid="0">
      <p:cViewPr varScale="1">
        <p:scale>
          <a:sx n="116" d="100"/>
          <a:sy n="116" d="100"/>
        </p:scale>
        <p:origin x="-384"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877395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1840953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2190416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1270927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1808341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1974193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1679308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458691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3606271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3702246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89430-8DEA-469E-A97F-B44FB5AD50C8}" type="datetimeFigureOut">
              <a:rPr lang="en-IN" smtClean="0"/>
              <a:pPr/>
              <a:t>09-11-2017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2292054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189430-8DEA-469E-A97F-B44FB5AD50C8}" type="datetimeFigureOut">
              <a:rPr lang="en-IN" smtClean="0"/>
              <a:pPr/>
              <a:t>09-11-2017</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843AA2-915C-4369-ABF4-8B46AB467DFE}" type="slidenum">
              <a:rPr lang="en-IN" smtClean="0"/>
              <a:pPr/>
              <a:t>‹#›</a:t>
            </a:fld>
            <a:endParaRPr lang="en-IN"/>
          </a:p>
        </p:txBody>
      </p:sp>
    </p:spTree>
    <p:extLst>
      <p:ext uri="{BB962C8B-B14F-4D97-AF65-F5344CB8AC3E}">
        <p14:creationId xmlns="" xmlns:p14="http://schemas.microsoft.com/office/powerpoint/2010/main" val="25402732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video" Target="file:///C:\Users\ASUS\Desktop\Teri%20Presentation\IMG_5021.MOV"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32484" y="1831671"/>
            <a:ext cx="7727032" cy="2938449"/>
          </a:xfrm>
          <a:prstGeom prst="rect">
            <a:avLst/>
          </a:prstGeom>
        </p:spPr>
      </p:pic>
    </p:spTree>
    <p:extLst>
      <p:ext uri="{BB962C8B-B14F-4D97-AF65-F5344CB8AC3E}">
        <p14:creationId xmlns="" xmlns:p14="http://schemas.microsoft.com/office/powerpoint/2010/main" val="1934849420"/>
      </p:ext>
    </p:extLst>
  </p:cSld>
  <p:clrMapOvr>
    <a:masterClrMapping/>
  </p:clrMapOvr>
  <mc:AlternateContent xmlns:mc="http://schemas.openxmlformats.org/markup-compatibility/2006">
    <mc:Choice xmlns=""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59628" y="2582611"/>
            <a:ext cx="4534465" cy="2062103"/>
          </a:xfrm>
          <a:prstGeom prst="rect">
            <a:avLst/>
          </a:prstGeom>
          <a:noFill/>
        </p:spPr>
        <p:txBody>
          <a:bodyPr wrap="square" rtlCol="0">
            <a:spAutoFit/>
          </a:bodyPr>
          <a:lstStyle/>
          <a:p>
            <a:pPr algn="just">
              <a:spcBef>
                <a:spcPct val="0"/>
              </a:spcBef>
            </a:pPr>
            <a:r>
              <a:rPr lang="en-IN" altLang="en-US" sz="1600" b="1" dirty="0" smtClean="0">
                <a:solidFill>
                  <a:schemeClr val="tx1">
                    <a:lumMod val="75000"/>
                    <a:lumOff val="25000"/>
                  </a:schemeClr>
                </a:solidFill>
                <a:latin typeface="+mj-lt"/>
              </a:rPr>
              <a:t>In the first stage, a </a:t>
            </a:r>
            <a:r>
              <a:rPr lang="en-IN" altLang="en-US" sz="1600" b="1" dirty="0">
                <a:solidFill>
                  <a:schemeClr val="tx1">
                    <a:lumMod val="75000"/>
                    <a:lumOff val="25000"/>
                  </a:schemeClr>
                </a:solidFill>
                <a:latin typeface="+mj-lt"/>
              </a:rPr>
              <a:t>tester prototype was created with the help of bricks to check the effectiveness of the </a:t>
            </a:r>
            <a:r>
              <a:rPr lang="en-IN" altLang="en-US" sz="1600" b="1" dirty="0" smtClean="0">
                <a:solidFill>
                  <a:schemeClr val="tx1">
                    <a:lumMod val="75000"/>
                    <a:lumOff val="25000"/>
                  </a:schemeClr>
                </a:solidFill>
                <a:latin typeface="+mj-lt"/>
              </a:rPr>
              <a:t>method studied. </a:t>
            </a:r>
          </a:p>
          <a:p>
            <a:pPr algn="just">
              <a:spcBef>
                <a:spcPct val="0"/>
              </a:spcBef>
            </a:pPr>
            <a:endParaRPr lang="en-IN" altLang="en-US" sz="1600" b="1" dirty="0" smtClean="0">
              <a:solidFill>
                <a:schemeClr val="tx1">
                  <a:lumMod val="75000"/>
                  <a:lumOff val="25000"/>
                </a:schemeClr>
              </a:solidFill>
              <a:latin typeface="+mj-lt"/>
            </a:endParaRPr>
          </a:p>
          <a:p>
            <a:pPr algn="just">
              <a:spcBef>
                <a:spcPct val="0"/>
              </a:spcBef>
            </a:pPr>
            <a:r>
              <a:rPr lang="en-IN" altLang="en-US" sz="1600" b="1" dirty="0" smtClean="0">
                <a:solidFill>
                  <a:schemeClr val="tx1">
                    <a:lumMod val="75000"/>
                    <a:lumOff val="25000"/>
                  </a:schemeClr>
                </a:solidFill>
                <a:latin typeface="+mj-lt"/>
              </a:rPr>
              <a:t>The technique of evaporative cooling worked positively. Certain improvements in the material and form were then thought of to maximize the cooling effect.</a:t>
            </a:r>
            <a:endParaRPr lang="en-IN" altLang="en-US" sz="1600" b="1" dirty="0">
              <a:solidFill>
                <a:schemeClr val="tx1">
                  <a:lumMod val="75000"/>
                  <a:lumOff val="25000"/>
                </a:schemeClr>
              </a:solidFill>
              <a:latin typeface="+mj-lt"/>
            </a:endParaRPr>
          </a:p>
        </p:txBody>
      </p:sp>
      <p:pic>
        <p:nvPicPr>
          <p:cNvPr id="5" name="Picture 4"/>
          <p:cNvPicPr>
            <a:picLocks noChangeAspect="1"/>
          </p:cNvPicPr>
          <p:nvPr/>
        </p:nvPicPr>
        <p:blipFill rotWithShape="1">
          <a:blip r:embed="rId2">
            <a:extLst>
              <a:ext uri="{28A0092B-C50C-407E-A947-70E740481C1C}">
                <a14:useLocalDpi xmlns="" xmlns:a14="http://schemas.microsoft.com/office/drawing/2010/main" val="0"/>
              </a:ext>
            </a:extLst>
          </a:blip>
          <a:srcRect l="22021" r="30727" b="12173"/>
          <a:stretch/>
        </p:blipFill>
        <p:spPr bwMode="auto">
          <a:xfrm>
            <a:off x="5632704" y="0"/>
            <a:ext cx="6559296"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Tree>
    <p:extLst>
      <p:ext uri="{BB962C8B-B14F-4D97-AF65-F5344CB8AC3E}">
        <p14:creationId xmlns="" xmlns:p14="http://schemas.microsoft.com/office/powerpoint/2010/main" val="2067432399"/>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 xmlns:a14="http://schemas.microsoft.com/office/drawing/2010/main" val="0"/>
              </a:ext>
            </a:extLst>
          </a:blip>
          <a:srcRect l="9234" r="11481"/>
          <a:stretch/>
        </p:blipFill>
        <p:spPr>
          <a:xfrm rot="5400000">
            <a:off x="5494763" y="160763"/>
            <a:ext cx="6858000" cy="6536474"/>
          </a:xfrm>
          <a:prstGeom prst="rect">
            <a:avLst/>
          </a:prstGeom>
        </p:spPr>
      </p:pic>
      <p:sp>
        <p:nvSpPr>
          <p:cNvPr id="3" name="TextBox 2"/>
          <p:cNvSpPr txBox="1"/>
          <p:nvPr/>
        </p:nvSpPr>
        <p:spPr>
          <a:xfrm>
            <a:off x="559627" y="2828832"/>
            <a:ext cx="4534465" cy="1569660"/>
          </a:xfrm>
          <a:prstGeom prst="rect">
            <a:avLst/>
          </a:prstGeom>
          <a:noFill/>
        </p:spPr>
        <p:txBody>
          <a:bodyPr wrap="square" rtlCol="0">
            <a:spAutoFit/>
          </a:bodyPr>
          <a:lstStyle/>
          <a:p>
            <a:pPr algn="just"/>
            <a:r>
              <a:rPr lang="en-IN" sz="1600" b="1" dirty="0">
                <a:solidFill>
                  <a:schemeClr val="tx1">
                    <a:lumMod val="75000"/>
                    <a:lumOff val="25000"/>
                  </a:schemeClr>
                </a:solidFill>
                <a:latin typeface="+mj-lt"/>
              </a:rPr>
              <a:t>The design and size of the conical components were customised through advanced computational analysis and modern calibration techniques. </a:t>
            </a:r>
            <a:endParaRPr lang="en-IN" sz="1600" b="1" dirty="0" smtClean="0">
              <a:solidFill>
                <a:schemeClr val="tx1">
                  <a:lumMod val="75000"/>
                  <a:lumOff val="25000"/>
                </a:schemeClr>
              </a:solidFill>
              <a:latin typeface="+mj-lt"/>
            </a:endParaRPr>
          </a:p>
          <a:p>
            <a:pPr algn="just"/>
            <a:endParaRPr lang="en-IN" sz="1600" b="1" dirty="0" smtClean="0">
              <a:solidFill>
                <a:schemeClr val="tx1">
                  <a:lumMod val="75000"/>
                  <a:lumOff val="25000"/>
                </a:schemeClr>
              </a:solidFill>
              <a:latin typeface="+mj-lt"/>
            </a:endParaRPr>
          </a:p>
          <a:p>
            <a:pPr algn="just"/>
            <a:r>
              <a:rPr lang="en-IN" altLang="en-US" sz="1600" b="1" dirty="0" smtClean="0">
                <a:solidFill>
                  <a:schemeClr val="tx1">
                    <a:lumMod val="75000"/>
                    <a:lumOff val="25000"/>
                  </a:schemeClr>
                </a:solidFill>
                <a:latin typeface="+mj-lt"/>
              </a:rPr>
              <a:t>The cones were produced with the help of local potters.</a:t>
            </a:r>
            <a:endParaRPr lang="en-US" altLang="en-US" sz="1600" b="1" dirty="0">
              <a:solidFill>
                <a:schemeClr val="tx1">
                  <a:lumMod val="75000"/>
                  <a:lumOff val="25000"/>
                </a:schemeClr>
              </a:solidFill>
              <a:latin typeface="+mj-lt"/>
            </a:endParaRPr>
          </a:p>
        </p:txBody>
      </p:sp>
      <p:sp>
        <p:nvSpPr>
          <p:cNvPr id="5" name="TextBox 4"/>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Tree>
    <p:extLst>
      <p:ext uri="{BB962C8B-B14F-4D97-AF65-F5344CB8AC3E}">
        <p14:creationId xmlns="" xmlns:p14="http://schemas.microsoft.com/office/powerpoint/2010/main" val="754646878"/>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
        <p:nvSpPr>
          <p:cNvPr id="5" name="TextBox 4"/>
          <p:cNvSpPr txBox="1"/>
          <p:nvPr/>
        </p:nvSpPr>
        <p:spPr>
          <a:xfrm>
            <a:off x="559627" y="2828832"/>
            <a:ext cx="4534465" cy="1569660"/>
          </a:xfrm>
          <a:prstGeom prst="rect">
            <a:avLst/>
          </a:prstGeom>
          <a:noFill/>
        </p:spPr>
        <p:txBody>
          <a:bodyPr wrap="square" rtlCol="0">
            <a:spAutoFit/>
          </a:bodyPr>
          <a:lstStyle/>
          <a:p>
            <a:pPr algn="just"/>
            <a:r>
              <a:rPr lang="en-IN" sz="1600" b="1" dirty="0">
                <a:solidFill>
                  <a:schemeClr val="tx1">
                    <a:lumMod val="75000"/>
                    <a:lumOff val="25000"/>
                  </a:schemeClr>
                </a:solidFill>
                <a:latin typeface="+mj-lt"/>
              </a:rPr>
              <a:t>The design and size of the conical components were customised through advanced computational analysis and modern calibration techniques. </a:t>
            </a:r>
            <a:endParaRPr lang="en-IN" sz="1600" b="1" dirty="0" smtClean="0">
              <a:solidFill>
                <a:schemeClr val="tx1">
                  <a:lumMod val="75000"/>
                  <a:lumOff val="25000"/>
                </a:schemeClr>
              </a:solidFill>
              <a:latin typeface="+mj-lt"/>
            </a:endParaRPr>
          </a:p>
          <a:p>
            <a:pPr algn="just"/>
            <a:endParaRPr lang="en-IN" sz="1600" b="1" dirty="0" smtClean="0">
              <a:solidFill>
                <a:schemeClr val="tx1">
                  <a:lumMod val="75000"/>
                  <a:lumOff val="25000"/>
                </a:schemeClr>
              </a:solidFill>
              <a:latin typeface="+mj-lt"/>
            </a:endParaRPr>
          </a:p>
          <a:p>
            <a:pPr algn="just"/>
            <a:r>
              <a:rPr lang="en-IN" altLang="en-US" sz="1600" b="1" dirty="0" smtClean="0">
                <a:solidFill>
                  <a:schemeClr val="tx1">
                    <a:lumMod val="75000"/>
                    <a:lumOff val="25000"/>
                  </a:schemeClr>
                </a:solidFill>
                <a:latin typeface="+mj-lt"/>
              </a:rPr>
              <a:t>The cones were produced with the help of local potters.</a:t>
            </a:r>
            <a:endParaRPr lang="en-US" altLang="en-US" sz="1600" b="1" dirty="0">
              <a:solidFill>
                <a:schemeClr val="tx1">
                  <a:lumMod val="75000"/>
                  <a:lumOff val="25000"/>
                </a:schemeClr>
              </a:solidFill>
              <a:latin typeface="+mj-lt"/>
            </a:endParaRPr>
          </a:p>
        </p:txBody>
      </p:sp>
      <p:pic>
        <p:nvPicPr>
          <p:cNvPr id="7" name="Picture 2" descr="C:\Users\ASUS\Desktop\Teri Presentation\2017-10-24-PHOTO-00002057.jpg"/>
          <p:cNvPicPr>
            <a:picLocks noChangeAspect="1" noChangeArrowheads="1"/>
          </p:cNvPicPr>
          <p:nvPr/>
        </p:nvPicPr>
        <p:blipFill>
          <a:blip r:embed="rId2"/>
          <a:srcRect t="24485" b="19265"/>
          <a:stretch>
            <a:fillRect/>
          </a:stretch>
        </p:blipFill>
        <p:spPr bwMode="auto">
          <a:xfrm>
            <a:off x="5333999" y="0"/>
            <a:ext cx="6858001" cy="6858000"/>
          </a:xfrm>
          <a:prstGeom prst="rect">
            <a:avLst/>
          </a:prstGeom>
          <a:noFill/>
        </p:spPr>
      </p:pic>
    </p:spTree>
    <p:extLst>
      <p:ext uri="{BB962C8B-B14F-4D97-AF65-F5344CB8AC3E}">
        <p14:creationId xmlns="" xmlns:p14="http://schemas.microsoft.com/office/powerpoint/2010/main" val="3575525319"/>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9628" y="2705722"/>
            <a:ext cx="4534465" cy="1569660"/>
          </a:xfrm>
          <a:prstGeom prst="rect">
            <a:avLst/>
          </a:prstGeom>
          <a:noFill/>
        </p:spPr>
        <p:txBody>
          <a:bodyPr wrap="square" rtlCol="0">
            <a:spAutoFit/>
          </a:bodyPr>
          <a:lstStyle/>
          <a:p>
            <a:pPr algn="just">
              <a:spcBef>
                <a:spcPct val="0"/>
              </a:spcBef>
            </a:pPr>
            <a:r>
              <a:rPr lang="en-IN" altLang="en-US" sz="1600" b="1" dirty="0">
                <a:solidFill>
                  <a:schemeClr val="tx1">
                    <a:lumMod val="75000"/>
                    <a:lumOff val="25000"/>
                  </a:schemeClr>
                </a:solidFill>
                <a:latin typeface="+mj-lt"/>
              </a:rPr>
              <a:t>H</a:t>
            </a:r>
            <a:r>
              <a:rPr lang="en-IN" altLang="en-US" sz="1600" b="1" dirty="0" smtClean="0">
                <a:solidFill>
                  <a:schemeClr val="tx1">
                    <a:lumMod val="75000"/>
                    <a:lumOff val="25000"/>
                  </a:schemeClr>
                </a:solidFill>
                <a:latin typeface="+mj-lt"/>
              </a:rPr>
              <a:t>ollow </a:t>
            </a:r>
            <a:r>
              <a:rPr lang="en-IN" altLang="en-US" sz="1600" b="1" dirty="0">
                <a:solidFill>
                  <a:schemeClr val="tx1">
                    <a:lumMod val="75000"/>
                    <a:lumOff val="25000"/>
                  </a:schemeClr>
                </a:solidFill>
                <a:latin typeface="+mj-lt"/>
              </a:rPr>
              <a:t>terracotta tubes </a:t>
            </a:r>
            <a:r>
              <a:rPr lang="en-IN" altLang="en-US" sz="1600" b="1" dirty="0" smtClean="0">
                <a:solidFill>
                  <a:schemeClr val="tx1">
                    <a:lumMod val="75000"/>
                    <a:lumOff val="25000"/>
                  </a:schemeClr>
                </a:solidFill>
                <a:latin typeface="+mj-lt"/>
              </a:rPr>
              <a:t>were used for </a:t>
            </a:r>
            <a:r>
              <a:rPr lang="en-IN" altLang="en-US" sz="1600" b="1" dirty="0">
                <a:solidFill>
                  <a:schemeClr val="tx1">
                    <a:lumMod val="75000"/>
                    <a:lumOff val="25000"/>
                  </a:schemeClr>
                </a:solidFill>
                <a:latin typeface="+mj-lt"/>
              </a:rPr>
              <a:t>final proof of </a:t>
            </a:r>
            <a:r>
              <a:rPr lang="en-IN" altLang="en-US" sz="1600" b="1" dirty="0" smtClean="0">
                <a:solidFill>
                  <a:schemeClr val="tx1">
                    <a:lumMod val="75000"/>
                    <a:lumOff val="25000"/>
                  </a:schemeClr>
                </a:solidFill>
                <a:latin typeface="+mj-lt"/>
              </a:rPr>
              <a:t>concept as they increase </a:t>
            </a:r>
            <a:r>
              <a:rPr lang="en-IN" altLang="en-US" sz="1600" b="1" dirty="0">
                <a:solidFill>
                  <a:schemeClr val="tx1">
                    <a:lumMod val="75000"/>
                    <a:lumOff val="25000"/>
                  </a:schemeClr>
                </a:solidFill>
                <a:latin typeface="+mj-lt"/>
              </a:rPr>
              <a:t>the surface area manifold and allow hot air to pass through. This configuration </a:t>
            </a:r>
            <a:r>
              <a:rPr lang="en-IN" altLang="en-US" sz="1600" b="1" dirty="0" smtClean="0">
                <a:solidFill>
                  <a:schemeClr val="tx1">
                    <a:lumMod val="75000"/>
                    <a:lumOff val="25000"/>
                  </a:schemeClr>
                </a:solidFill>
                <a:latin typeface="+mj-lt"/>
              </a:rPr>
              <a:t>doesn’t </a:t>
            </a:r>
            <a:r>
              <a:rPr lang="en-IN" altLang="en-US" sz="1600" b="1" dirty="0">
                <a:solidFill>
                  <a:schemeClr val="tx1">
                    <a:lumMod val="75000"/>
                    <a:lumOff val="25000"/>
                  </a:schemeClr>
                </a:solidFill>
                <a:latin typeface="+mj-lt"/>
              </a:rPr>
              <a:t>allow air to bounce back to the DG set, which </a:t>
            </a:r>
            <a:r>
              <a:rPr lang="en-IN" altLang="en-US" sz="1600" b="1" dirty="0" smtClean="0">
                <a:solidFill>
                  <a:schemeClr val="tx1">
                    <a:lumMod val="75000"/>
                    <a:lumOff val="25000"/>
                  </a:schemeClr>
                </a:solidFill>
                <a:latin typeface="+mj-lt"/>
              </a:rPr>
              <a:t>is also </a:t>
            </a:r>
            <a:r>
              <a:rPr lang="en-IN" altLang="en-US" sz="1600" b="1" dirty="0">
                <a:solidFill>
                  <a:schemeClr val="tx1">
                    <a:lumMod val="75000"/>
                    <a:lumOff val="25000"/>
                  </a:schemeClr>
                </a:solidFill>
                <a:latin typeface="+mj-lt"/>
              </a:rPr>
              <a:t>good for the efficiency of the DG </a:t>
            </a:r>
            <a:r>
              <a:rPr lang="en-IN" altLang="en-US" sz="1600" b="1" dirty="0" smtClean="0">
                <a:solidFill>
                  <a:schemeClr val="tx1">
                    <a:lumMod val="75000"/>
                    <a:lumOff val="25000"/>
                  </a:schemeClr>
                </a:solidFill>
                <a:latin typeface="+mj-lt"/>
              </a:rPr>
              <a:t>set.</a:t>
            </a:r>
          </a:p>
          <a:p>
            <a:pPr algn="just">
              <a:spcBef>
                <a:spcPct val="0"/>
              </a:spcBef>
            </a:pPr>
            <a:endParaRPr lang="en-IN" altLang="en-US" sz="1600" b="1" dirty="0">
              <a:solidFill>
                <a:schemeClr val="tx1">
                  <a:lumMod val="75000"/>
                  <a:lumOff val="25000"/>
                </a:schemeClr>
              </a:solidFill>
              <a:latin typeface="+mj-lt"/>
            </a:endParaRPr>
          </a:p>
        </p:txBody>
      </p:sp>
      <p:pic>
        <p:nvPicPr>
          <p:cNvPr id="2" name="Picture 1"/>
          <p:cNvPicPr>
            <a:picLocks noChangeAspect="1"/>
          </p:cNvPicPr>
          <p:nvPr/>
        </p:nvPicPr>
        <p:blipFill rotWithShape="1">
          <a:blip r:embed="rId2">
            <a:extLst>
              <a:ext uri="{28A0092B-C50C-407E-A947-70E740481C1C}">
                <a14:useLocalDpi xmlns="" xmlns:a14="http://schemas.microsoft.com/office/drawing/2010/main" val="0"/>
              </a:ext>
            </a:extLst>
          </a:blip>
          <a:srcRect l="26443" t="9842" r="19818" b="15158"/>
          <a:stretch/>
        </p:blipFill>
        <p:spPr>
          <a:xfrm>
            <a:off x="5640371" y="0"/>
            <a:ext cx="6551629" cy="6858000"/>
          </a:xfrm>
          <a:prstGeom prst="rect">
            <a:avLst/>
          </a:prstGeom>
        </p:spPr>
      </p:pic>
      <p:sp>
        <p:nvSpPr>
          <p:cNvPr id="3" name="TextBox 2"/>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Tree>
    <p:extLst>
      <p:ext uri="{BB962C8B-B14F-4D97-AF65-F5344CB8AC3E}">
        <p14:creationId xmlns="" xmlns:p14="http://schemas.microsoft.com/office/powerpoint/2010/main" val="1546204752"/>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3153" y="2483301"/>
            <a:ext cx="4534465" cy="1815882"/>
          </a:xfrm>
          <a:prstGeom prst="rect">
            <a:avLst/>
          </a:prstGeom>
          <a:noFill/>
        </p:spPr>
        <p:txBody>
          <a:bodyPr wrap="square" rtlCol="0">
            <a:spAutoFit/>
          </a:bodyPr>
          <a:lstStyle/>
          <a:p>
            <a:pPr algn="just"/>
            <a:r>
              <a:rPr lang="en-IN" sz="1600" b="1" dirty="0">
                <a:solidFill>
                  <a:schemeClr val="tx1">
                    <a:lumMod val="75000"/>
                    <a:lumOff val="25000"/>
                  </a:schemeClr>
                </a:solidFill>
                <a:latin typeface="+mj-lt"/>
              </a:rPr>
              <a:t>The thickness and the length of the material were modified with CFD analysis (computational fluid dynamics).  </a:t>
            </a:r>
            <a:endParaRPr lang="en-IN" sz="1600" b="1" dirty="0" smtClean="0">
              <a:solidFill>
                <a:schemeClr val="tx1">
                  <a:lumMod val="75000"/>
                  <a:lumOff val="25000"/>
                </a:schemeClr>
              </a:solidFill>
              <a:latin typeface="+mj-lt"/>
            </a:endParaRPr>
          </a:p>
          <a:p>
            <a:pPr algn="just"/>
            <a:endParaRPr lang="en-US" altLang="en-US" sz="1600" b="1" dirty="0">
              <a:solidFill>
                <a:schemeClr val="tx1">
                  <a:lumMod val="75000"/>
                  <a:lumOff val="25000"/>
                </a:schemeClr>
              </a:solidFill>
              <a:latin typeface="+mj-lt"/>
            </a:endParaRPr>
          </a:p>
          <a:p>
            <a:pPr algn="just"/>
            <a:r>
              <a:rPr lang="en-IN" sz="1600" b="1" dirty="0" smtClean="0">
                <a:solidFill>
                  <a:schemeClr val="tx1">
                    <a:lumMod val="75000"/>
                    <a:lumOff val="25000"/>
                  </a:schemeClr>
                </a:solidFill>
                <a:latin typeface="+mj-lt"/>
              </a:rPr>
              <a:t>It was found that the average air temperature at the outlet of 1000 mm terracotta tube will be in the order of ~ 36 degree Celsius.</a:t>
            </a:r>
            <a:endParaRPr lang="en-IN" sz="1600" b="1" dirty="0">
              <a:solidFill>
                <a:schemeClr val="tx1">
                  <a:lumMod val="75000"/>
                  <a:lumOff val="25000"/>
                </a:schemeClr>
              </a:solidFill>
              <a:latin typeface="+mj-lt"/>
            </a:endParaRPr>
          </a:p>
        </p:txBody>
      </p:sp>
      <p:pic>
        <p:nvPicPr>
          <p:cNvPr id="3" name="Picture 2"/>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096000" y="1293358"/>
            <a:ext cx="5905500" cy="4745491"/>
          </a:xfrm>
          <a:prstGeom prst="rect">
            <a:avLst/>
          </a:prstGeom>
        </p:spPr>
      </p:pic>
      <p:sp>
        <p:nvSpPr>
          <p:cNvPr id="5" name="TextBox 4"/>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Tree>
    <p:extLst>
      <p:ext uri="{BB962C8B-B14F-4D97-AF65-F5344CB8AC3E}">
        <p14:creationId xmlns="" xmlns:p14="http://schemas.microsoft.com/office/powerpoint/2010/main" val="1916814755"/>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Latent heat"/>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1054" r="1279" b="1"/>
          <a:stretch/>
        </p:blipFill>
        <p:spPr>
          <a:xfrm>
            <a:off x="5952743" y="1184245"/>
            <a:ext cx="5695573" cy="4005072"/>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2" name="TextBox 1"/>
          <p:cNvSpPr txBox="1"/>
          <p:nvPr/>
        </p:nvSpPr>
        <p:spPr>
          <a:xfrm>
            <a:off x="0" y="6350169"/>
            <a:ext cx="4921360" cy="507831"/>
          </a:xfrm>
          <a:prstGeom prst="rect">
            <a:avLst/>
          </a:prstGeom>
          <a:noFill/>
        </p:spPr>
        <p:txBody>
          <a:bodyPr wrap="square" rtlCol="0">
            <a:spAutoFit/>
          </a:bodyPr>
          <a:lstStyle/>
          <a:p>
            <a:r>
              <a:rPr lang="en-US" altLang="en-US" sz="900" dirty="0" smtClean="0">
                <a:solidFill>
                  <a:schemeClr val="tx1">
                    <a:lumMod val="75000"/>
                    <a:lumOff val="25000"/>
                  </a:schemeClr>
                </a:solidFill>
                <a:latin typeface="+mj-lt"/>
              </a:rPr>
              <a:t>Source: “How </a:t>
            </a:r>
            <a:r>
              <a:rPr lang="en-US" altLang="en-US" sz="900" dirty="0">
                <a:solidFill>
                  <a:schemeClr val="tx1">
                    <a:lumMod val="75000"/>
                    <a:lumOff val="25000"/>
                  </a:schemeClr>
                </a:solidFill>
                <a:latin typeface="+mj-lt"/>
              </a:rPr>
              <a:t>Earthen Building Materials and Water can interact in your home and save you </a:t>
            </a:r>
            <a:br>
              <a:rPr lang="en-US" altLang="en-US" sz="900" dirty="0">
                <a:solidFill>
                  <a:schemeClr val="tx1">
                    <a:lumMod val="75000"/>
                    <a:lumOff val="25000"/>
                  </a:schemeClr>
                </a:solidFill>
                <a:latin typeface="+mj-lt"/>
              </a:rPr>
            </a:br>
            <a:r>
              <a:rPr lang="en-US" altLang="en-US" sz="900" dirty="0" smtClean="0">
                <a:solidFill>
                  <a:schemeClr val="tx1">
                    <a:lumMod val="75000"/>
                    <a:lumOff val="25000"/>
                  </a:schemeClr>
                </a:solidFill>
                <a:latin typeface="+mj-lt"/>
              </a:rPr>
              <a:t>Money”, </a:t>
            </a:r>
            <a:r>
              <a:rPr lang="en-US" altLang="en-US" sz="900" dirty="0">
                <a:solidFill>
                  <a:schemeClr val="tx1">
                    <a:lumMod val="75000"/>
                    <a:lumOff val="25000"/>
                  </a:schemeClr>
                </a:solidFill>
                <a:latin typeface="+mj-lt"/>
              </a:rPr>
              <a:t>Traditional models and systems LLC, presented by Tim </a:t>
            </a:r>
            <a:r>
              <a:rPr lang="en-US" altLang="en-US" sz="900" dirty="0" smtClean="0">
                <a:solidFill>
                  <a:schemeClr val="tx1">
                    <a:lumMod val="75000"/>
                    <a:lumOff val="25000"/>
                  </a:schemeClr>
                </a:solidFill>
                <a:latin typeface="+mj-lt"/>
              </a:rPr>
              <a:t>white</a:t>
            </a:r>
          </a:p>
          <a:p>
            <a:r>
              <a:rPr lang="en-US" altLang="en-US" sz="900" dirty="0" smtClean="0">
                <a:solidFill>
                  <a:schemeClr val="tx1">
                    <a:lumMod val="75000"/>
                    <a:lumOff val="25000"/>
                  </a:schemeClr>
                </a:solidFill>
                <a:latin typeface="+mj-lt"/>
              </a:rPr>
              <a:t>Source 1: P. Hewitt, 1981</a:t>
            </a:r>
            <a:endParaRPr lang="en-US" altLang="en-US" sz="900" dirty="0">
              <a:solidFill>
                <a:schemeClr val="tx1">
                  <a:lumMod val="75000"/>
                  <a:lumOff val="25000"/>
                </a:schemeClr>
              </a:solidFill>
              <a:latin typeface="+mj-lt"/>
            </a:endParaRPr>
          </a:p>
        </p:txBody>
      </p:sp>
      <p:sp>
        <p:nvSpPr>
          <p:cNvPr id="4" name="Rectangle 3"/>
          <p:cNvSpPr/>
          <p:nvPr/>
        </p:nvSpPr>
        <p:spPr>
          <a:xfrm>
            <a:off x="576104" y="2220695"/>
            <a:ext cx="4534465" cy="2456057"/>
          </a:xfrm>
          <a:prstGeom prst="rect">
            <a:avLst/>
          </a:prstGeom>
        </p:spPr>
        <p:txBody>
          <a:bodyPr wrap="square">
            <a:spAutoFit/>
          </a:bodyPr>
          <a:lstStyle/>
          <a:p>
            <a:pPr>
              <a:lnSpc>
                <a:spcPct val="90000"/>
              </a:lnSpc>
            </a:pPr>
            <a:r>
              <a:rPr lang="en-US" altLang="en-US" sz="1600" b="1" dirty="0" smtClean="0">
                <a:solidFill>
                  <a:schemeClr val="tx1">
                    <a:lumMod val="75000"/>
                    <a:lumOff val="25000"/>
                  </a:schemeClr>
                </a:solidFill>
                <a:latin typeface="+mj-lt"/>
              </a:rPr>
              <a:t>Water is a polar compound. It will </a:t>
            </a:r>
            <a:r>
              <a:rPr lang="en-US" altLang="en-US" sz="1600" b="1" dirty="0">
                <a:solidFill>
                  <a:schemeClr val="tx1">
                    <a:lumMod val="75000"/>
                    <a:lumOff val="25000"/>
                  </a:schemeClr>
                </a:solidFill>
                <a:latin typeface="+mj-lt"/>
              </a:rPr>
              <a:t>take the path of least resistance and move from areas of higher humidity to areas of lower humidity. </a:t>
            </a:r>
            <a:endParaRPr lang="en-US" altLang="en-US" sz="1600" b="1" dirty="0" smtClean="0">
              <a:solidFill>
                <a:schemeClr val="tx1">
                  <a:lumMod val="75000"/>
                  <a:lumOff val="25000"/>
                </a:schemeClr>
              </a:solidFill>
              <a:latin typeface="+mj-lt"/>
            </a:endParaRPr>
          </a:p>
          <a:p>
            <a:pPr>
              <a:lnSpc>
                <a:spcPct val="90000"/>
              </a:lnSpc>
            </a:pPr>
            <a:endParaRPr lang="en-US" altLang="en-US" sz="1600" b="1" dirty="0" smtClean="0">
              <a:solidFill>
                <a:schemeClr val="tx1">
                  <a:lumMod val="75000"/>
                  <a:lumOff val="25000"/>
                </a:schemeClr>
              </a:solidFill>
              <a:latin typeface="+mj-lt"/>
            </a:endParaRPr>
          </a:p>
          <a:p>
            <a:r>
              <a:rPr lang="tr-TR" altLang="en-US" sz="1600" b="1" dirty="0">
                <a:solidFill>
                  <a:schemeClr val="tx1">
                    <a:lumMod val="75000"/>
                    <a:lumOff val="25000"/>
                  </a:schemeClr>
                </a:solidFill>
                <a:latin typeface="+mj-lt"/>
              </a:rPr>
              <a:t>Phase-change of </a:t>
            </a:r>
            <a:r>
              <a:rPr lang="en-IN" altLang="en-US" sz="1600" b="1" dirty="0" smtClean="0">
                <a:solidFill>
                  <a:schemeClr val="tx1">
                    <a:lumMod val="75000"/>
                    <a:lumOff val="25000"/>
                  </a:schemeClr>
                </a:solidFill>
                <a:latin typeface="+mj-lt"/>
              </a:rPr>
              <a:t>water </a:t>
            </a:r>
            <a:r>
              <a:rPr lang="tr-TR" altLang="en-US" sz="1600" b="1" dirty="0" smtClean="0">
                <a:solidFill>
                  <a:schemeClr val="tx1">
                    <a:lumMod val="75000"/>
                    <a:lumOff val="25000"/>
                  </a:schemeClr>
                </a:solidFill>
                <a:latin typeface="+mj-lt"/>
              </a:rPr>
              <a:t>from </a:t>
            </a:r>
            <a:r>
              <a:rPr lang="tr-TR" altLang="en-US" sz="1600" b="1" dirty="0">
                <a:solidFill>
                  <a:schemeClr val="tx1">
                    <a:lumMod val="75000"/>
                    <a:lumOff val="25000"/>
                  </a:schemeClr>
                </a:solidFill>
                <a:latin typeface="+mj-lt"/>
              </a:rPr>
              <a:t>liquid/vapor results in an exchange of thermal energy</a:t>
            </a:r>
            <a:r>
              <a:rPr lang="en-US" altLang="en-US" sz="1600" b="1" dirty="0">
                <a:solidFill>
                  <a:schemeClr val="tx1">
                    <a:lumMod val="75000"/>
                    <a:lumOff val="25000"/>
                  </a:schemeClr>
                </a:solidFill>
                <a:latin typeface="+mj-lt"/>
              </a:rPr>
              <a:t>. </a:t>
            </a:r>
            <a:endParaRPr lang="en-US" altLang="en-US" sz="1600" b="1" dirty="0" smtClean="0">
              <a:solidFill>
                <a:schemeClr val="tx1">
                  <a:lumMod val="75000"/>
                  <a:lumOff val="25000"/>
                </a:schemeClr>
              </a:solidFill>
              <a:latin typeface="+mj-lt"/>
            </a:endParaRPr>
          </a:p>
          <a:p>
            <a:endParaRPr lang="en-US" altLang="en-US" sz="1600" b="1" dirty="0">
              <a:solidFill>
                <a:schemeClr val="tx1">
                  <a:lumMod val="75000"/>
                  <a:lumOff val="25000"/>
                </a:schemeClr>
              </a:solidFill>
              <a:latin typeface="+mj-lt"/>
            </a:endParaRPr>
          </a:p>
          <a:p>
            <a:r>
              <a:rPr lang="en-US" altLang="en-US" sz="1600" b="1" dirty="0">
                <a:solidFill>
                  <a:schemeClr val="tx1">
                    <a:lumMod val="75000"/>
                    <a:lumOff val="25000"/>
                  </a:schemeClr>
                </a:solidFill>
                <a:latin typeface="+mj-lt"/>
              </a:rPr>
              <a:t>A</a:t>
            </a:r>
            <a:r>
              <a:rPr lang="tr-TR" altLang="en-US" sz="1600" b="1" dirty="0">
                <a:solidFill>
                  <a:schemeClr val="tx1">
                    <a:lumMod val="75000"/>
                    <a:lumOff val="25000"/>
                  </a:schemeClr>
                </a:solidFill>
                <a:latin typeface="+mj-lt"/>
              </a:rPr>
              <a:t> liquid to vapor change one kg of water at 100º C converts to 2260 kj/kg of heat (540 cal/gm) that is released to the </a:t>
            </a:r>
            <a:r>
              <a:rPr lang="tr-TR" altLang="en-US" sz="1600" b="1" dirty="0" smtClean="0">
                <a:solidFill>
                  <a:schemeClr val="tx1">
                    <a:lumMod val="75000"/>
                    <a:lumOff val="25000"/>
                  </a:schemeClr>
                </a:solidFill>
                <a:latin typeface="+mj-lt"/>
              </a:rPr>
              <a:t>surroundings</a:t>
            </a:r>
            <a:r>
              <a:rPr lang="en-US" altLang="en-US" sz="1600" b="1" dirty="0" smtClean="0">
                <a:solidFill>
                  <a:schemeClr val="tx1">
                    <a:lumMod val="75000"/>
                    <a:lumOff val="25000"/>
                  </a:schemeClr>
                </a:solidFill>
                <a:latin typeface="+mj-lt"/>
              </a:rPr>
              <a:t>.</a:t>
            </a:r>
            <a:r>
              <a:rPr lang="en-US" altLang="en-US" sz="1600" b="1" baseline="30000" dirty="0" smtClean="0">
                <a:solidFill>
                  <a:schemeClr val="tx1">
                    <a:lumMod val="75000"/>
                    <a:lumOff val="25000"/>
                  </a:schemeClr>
                </a:solidFill>
                <a:latin typeface="+mj-lt"/>
              </a:rPr>
              <a:t>1</a:t>
            </a:r>
            <a:endParaRPr lang="en-US" altLang="en-US" sz="1600" b="1" baseline="30000" dirty="0">
              <a:solidFill>
                <a:schemeClr val="tx1">
                  <a:lumMod val="75000"/>
                  <a:lumOff val="25000"/>
                </a:schemeClr>
              </a:solidFill>
              <a:latin typeface="+mj-lt"/>
            </a:endParaRPr>
          </a:p>
        </p:txBody>
      </p:sp>
    </p:spTree>
    <p:extLst>
      <p:ext uri="{BB962C8B-B14F-4D97-AF65-F5344CB8AC3E}">
        <p14:creationId xmlns="" xmlns:p14="http://schemas.microsoft.com/office/powerpoint/2010/main" val="524662892"/>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488668"/>
            <a:ext cx="4921360" cy="369332"/>
          </a:xfrm>
          <a:prstGeom prst="rect">
            <a:avLst/>
          </a:prstGeom>
          <a:noFill/>
        </p:spPr>
        <p:txBody>
          <a:bodyPr wrap="square" rtlCol="0">
            <a:spAutoFit/>
          </a:bodyPr>
          <a:lstStyle/>
          <a:p>
            <a:r>
              <a:rPr lang="en-US" altLang="en-US" sz="900" dirty="0" smtClean="0">
                <a:solidFill>
                  <a:schemeClr val="tx1">
                    <a:lumMod val="75000"/>
                    <a:lumOff val="25000"/>
                  </a:schemeClr>
                </a:solidFill>
                <a:latin typeface="+mj-lt"/>
              </a:rPr>
              <a:t>Source</a:t>
            </a:r>
            <a:r>
              <a:rPr lang="en-US" altLang="en-US" sz="900" dirty="0">
                <a:solidFill>
                  <a:schemeClr val="tx1">
                    <a:lumMod val="75000"/>
                    <a:lumOff val="25000"/>
                  </a:schemeClr>
                </a:solidFill>
                <a:latin typeface="+mj-lt"/>
              </a:rPr>
              <a:t>: </a:t>
            </a:r>
            <a:r>
              <a:rPr lang="en-US" altLang="en-US" sz="900" dirty="0" smtClean="0">
                <a:solidFill>
                  <a:schemeClr val="tx1">
                    <a:lumMod val="75000"/>
                    <a:lumOff val="25000"/>
                  </a:schemeClr>
                </a:solidFill>
                <a:latin typeface="+mj-lt"/>
              </a:rPr>
              <a:t>“How </a:t>
            </a:r>
            <a:r>
              <a:rPr lang="en-US" altLang="en-US" sz="900" dirty="0">
                <a:solidFill>
                  <a:schemeClr val="tx1">
                    <a:lumMod val="75000"/>
                    <a:lumOff val="25000"/>
                  </a:schemeClr>
                </a:solidFill>
                <a:latin typeface="+mj-lt"/>
              </a:rPr>
              <a:t>Earthen Building Materials and Water can interact in your home and save you </a:t>
            </a:r>
            <a:br>
              <a:rPr lang="en-US" altLang="en-US" sz="900" dirty="0">
                <a:solidFill>
                  <a:schemeClr val="tx1">
                    <a:lumMod val="75000"/>
                    <a:lumOff val="25000"/>
                  </a:schemeClr>
                </a:solidFill>
                <a:latin typeface="+mj-lt"/>
              </a:rPr>
            </a:br>
            <a:r>
              <a:rPr lang="en-US" altLang="en-US" sz="900" dirty="0" smtClean="0">
                <a:solidFill>
                  <a:schemeClr val="tx1">
                    <a:lumMod val="75000"/>
                    <a:lumOff val="25000"/>
                  </a:schemeClr>
                </a:solidFill>
                <a:latin typeface="+mj-lt"/>
              </a:rPr>
              <a:t>Money”, </a:t>
            </a:r>
            <a:r>
              <a:rPr lang="en-US" altLang="en-US" sz="900" dirty="0">
                <a:solidFill>
                  <a:schemeClr val="tx1">
                    <a:lumMod val="75000"/>
                    <a:lumOff val="25000"/>
                  </a:schemeClr>
                </a:solidFill>
                <a:latin typeface="+mj-lt"/>
              </a:rPr>
              <a:t>Traditional models and systems LLC, presented by Tim </a:t>
            </a:r>
            <a:r>
              <a:rPr lang="en-US" altLang="en-US" sz="900" dirty="0" smtClean="0">
                <a:solidFill>
                  <a:schemeClr val="tx1">
                    <a:lumMod val="75000"/>
                    <a:lumOff val="25000"/>
                  </a:schemeClr>
                </a:solidFill>
                <a:latin typeface="+mj-lt"/>
              </a:rPr>
              <a:t>white</a:t>
            </a:r>
            <a:endParaRPr lang="en-US" altLang="en-US" sz="900" dirty="0">
              <a:solidFill>
                <a:schemeClr val="tx1">
                  <a:lumMod val="75000"/>
                  <a:lumOff val="25000"/>
                </a:schemeClr>
              </a:solidFill>
              <a:latin typeface="+mj-lt"/>
            </a:endParaRPr>
          </a:p>
        </p:txBody>
      </p:sp>
      <p:pic>
        <p:nvPicPr>
          <p:cNvPr id="5" name="Picture 4"/>
          <p:cNvPicPr>
            <a:picLocks noChangeAspect="1"/>
          </p:cNvPicPr>
          <p:nvPr/>
        </p:nvPicPr>
        <p:blipFill rotWithShape="1">
          <a:blip r:embed="rId2">
            <a:extLst>
              <a:ext uri="{28A0092B-C50C-407E-A947-70E740481C1C}">
                <a14:useLocalDpi xmlns="" xmlns:a14="http://schemas.microsoft.com/office/drawing/2010/main" val="0"/>
              </a:ext>
            </a:extLst>
          </a:blip>
          <a:srcRect l="858" t="1298" r="615" b="2461"/>
          <a:stretch/>
        </p:blipFill>
        <p:spPr>
          <a:xfrm>
            <a:off x="5786839" y="1427504"/>
            <a:ext cx="6207450" cy="3518555"/>
          </a:xfrm>
          <a:prstGeom prst="rect">
            <a:avLst/>
          </a:prstGeom>
        </p:spPr>
      </p:pic>
      <p:sp>
        <p:nvSpPr>
          <p:cNvPr id="6" name="Rectangle 5"/>
          <p:cNvSpPr/>
          <p:nvPr/>
        </p:nvSpPr>
        <p:spPr>
          <a:xfrm>
            <a:off x="559629" y="2532272"/>
            <a:ext cx="4534465" cy="1569660"/>
          </a:xfrm>
          <a:prstGeom prst="rect">
            <a:avLst/>
          </a:prstGeom>
        </p:spPr>
        <p:txBody>
          <a:bodyPr wrap="square">
            <a:spAutoFit/>
          </a:bodyPr>
          <a:lstStyle/>
          <a:p>
            <a:pPr algn="just"/>
            <a:r>
              <a:rPr lang="en-US" altLang="en-US" sz="1600" b="1" dirty="0">
                <a:solidFill>
                  <a:srgbClr val="262626"/>
                </a:solidFill>
                <a:latin typeface="+mj-lt"/>
              </a:rPr>
              <a:t>C</a:t>
            </a:r>
            <a:r>
              <a:rPr lang="tr-TR" altLang="en-US" sz="1600" b="1" dirty="0">
                <a:solidFill>
                  <a:srgbClr val="262626"/>
                </a:solidFill>
                <a:latin typeface="+mj-lt"/>
              </a:rPr>
              <a:t>lay carries a negative charge and</a:t>
            </a:r>
            <a:r>
              <a:rPr lang="en-US" altLang="en-US" sz="1600" b="1" dirty="0">
                <a:solidFill>
                  <a:srgbClr val="262626"/>
                </a:solidFill>
                <a:latin typeface="+mj-lt"/>
              </a:rPr>
              <a:t> can </a:t>
            </a:r>
            <a:r>
              <a:rPr lang="tr-TR" altLang="en-US" sz="1600" b="1" dirty="0">
                <a:solidFill>
                  <a:srgbClr val="262626"/>
                </a:solidFill>
                <a:latin typeface="+mj-lt"/>
              </a:rPr>
              <a:t>bond with the positive pole of a water </a:t>
            </a:r>
            <a:r>
              <a:rPr lang="tr-TR" altLang="en-US" sz="1600" b="1" dirty="0" smtClean="0">
                <a:solidFill>
                  <a:srgbClr val="262626"/>
                </a:solidFill>
                <a:latin typeface="+mj-lt"/>
              </a:rPr>
              <a:t>molecule</a:t>
            </a:r>
            <a:r>
              <a:rPr lang="en-US" altLang="en-US" sz="1600" b="1" dirty="0">
                <a:solidFill>
                  <a:srgbClr val="262626"/>
                </a:solidFill>
                <a:latin typeface="+mj-lt"/>
              </a:rPr>
              <a:t> </a:t>
            </a:r>
            <a:r>
              <a:rPr lang="en-US" altLang="en-US" sz="1600" b="1" dirty="0" smtClean="0">
                <a:solidFill>
                  <a:srgbClr val="262626"/>
                </a:solidFill>
                <a:latin typeface="+mj-lt"/>
              </a:rPr>
              <a:t>- clay has H</a:t>
            </a:r>
            <a:r>
              <a:rPr lang="tr-TR" altLang="en-US" sz="1600" b="1" dirty="0">
                <a:solidFill>
                  <a:srgbClr val="262626"/>
                </a:solidFill>
                <a:latin typeface="+mj-lt"/>
              </a:rPr>
              <a:t>ygroscopic (water attracting) </a:t>
            </a:r>
            <a:r>
              <a:rPr lang="tr-TR" altLang="en-US" sz="1600" b="1" dirty="0" smtClean="0">
                <a:solidFill>
                  <a:srgbClr val="262626"/>
                </a:solidFill>
                <a:latin typeface="+mj-lt"/>
              </a:rPr>
              <a:t>qualitie</a:t>
            </a:r>
            <a:r>
              <a:rPr lang="en-IN" altLang="en-US" sz="1600" b="1" dirty="0" smtClean="0">
                <a:solidFill>
                  <a:srgbClr val="262626"/>
                </a:solidFill>
                <a:latin typeface="+mj-lt"/>
              </a:rPr>
              <a:t>s.</a:t>
            </a:r>
          </a:p>
          <a:p>
            <a:pPr algn="just"/>
            <a:endParaRPr lang="en-US" altLang="en-US" sz="1600" b="1" dirty="0">
              <a:solidFill>
                <a:srgbClr val="262626"/>
              </a:solidFill>
              <a:latin typeface="+mj-lt"/>
            </a:endParaRPr>
          </a:p>
          <a:p>
            <a:pPr algn="just"/>
            <a:r>
              <a:rPr lang="tr-TR" altLang="en-US" sz="1600" b="1" dirty="0">
                <a:solidFill>
                  <a:srgbClr val="262626"/>
                </a:solidFill>
                <a:latin typeface="+mj-lt"/>
              </a:rPr>
              <a:t>Clay is thus capable of absorbing water in a vapor phase as well as liquid</a:t>
            </a:r>
            <a:r>
              <a:rPr lang="en-US" altLang="en-US" sz="1600" b="1" dirty="0">
                <a:solidFill>
                  <a:srgbClr val="262626"/>
                </a:solidFill>
                <a:latin typeface="+mj-lt"/>
              </a:rPr>
              <a:t>.</a:t>
            </a:r>
          </a:p>
        </p:txBody>
      </p:sp>
    </p:spTree>
    <p:extLst>
      <p:ext uri="{BB962C8B-B14F-4D97-AF65-F5344CB8AC3E}">
        <p14:creationId xmlns="" xmlns:p14="http://schemas.microsoft.com/office/powerpoint/2010/main" val="3242363934"/>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488668"/>
            <a:ext cx="4921360" cy="369332"/>
          </a:xfrm>
          <a:prstGeom prst="rect">
            <a:avLst/>
          </a:prstGeom>
          <a:noFill/>
        </p:spPr>
        <p:txBody>
          <a:bodyPr wrap="square" rtlCol="0">
            <a:spAutoFit/>
          </a:bodyPr>
          <a:lstStyle/>
          <a:p>
            <a:r>
              <a:rPr lang="en-US" altLang="en-US" sz="900" dirty="0" smtClean="0">
                <a:solidFill>
                  <a:schemeClr val="tx1">
                    <a:lumMod val="75000"/>
                    <a:lumOff val="25000"/>
                  </a:schemeClr>
                </a:solidFill>
                <a:latin typeface="+mj-lt"/>
              </a:rPr>
              <a:t>Source</a:t>
            </a:r>
            <a:r>
              <a:rPr lang="en-US" altLang="en-US" sz="900" dirty="0">
                <a:solidFill>
                  <a:schemeClr val="tx1">
                    <a:lumMod val="75000"/>
                    <a:lumOff val="25000"/>
                  </a:schemeClr>
                </a:solidFill>
                <a:latin typeface="+mj-lt"/>
              </a:rPr>
              <a:t>: </a:t>
            </a:r>
            <a:r>
              <a:rPr lang="en-US" altLang="en-US" sz="900" dirty="0" smtClean="0">
                <a:solidFill>
                  <a:schemeClr val="tx1">
                    <a:lumMod val="75000"/>
                    <a:lumOff val="25000"/>
                  </a:schemeClr>
                </a:solidFill>
                <a:latin typeface="+mj-lt"/>
              </a:rPr>
              <a:t>“How </a:t>
            </a:r>
            <a:r>
              <a:rPr lang="en-US" altLang="en-US" sz="900" dirty="0">
                <a:solidFill>
                  <a:schemeClr val="tx1">
                    <a:lumMod val="75000"/>
                    <a:lumOff val="25000"/>
                  </a:schemeClr>
                </a:solidFill>
                <a:latin typeface="+mj-lt"/>
              </a:rPr>
              <a:t>Earthen Building Materials and Water can interact in your home and save you </a:t>
            </a:r>
            <a:br>
              <a:rPr lang="en-US" altLang="en-US" sz="900" dirty="0">
                <a:solidFill>
                  <a:schemeClr val="tx1">
                    <a:lumMod val="75000"/>
                    <a:lumOff val="25000"/>
                  </a:schemeClr>
                </a:solidFill>
                <a:latin typeface="+mj-lt"/>
              </a:rPr>
            </a:br>
            <a:r>
              <a:rPr lang="en-US" altLang="en-US" sz="900" dirty="0" smtClean="0">
                <a:solidFill>
                  <a:schemeClr val="tx1">
                    <a:lumMod val="75000"/>
                    <a:lumOff val="25000"/>
                  </a:schemeClr>
                </a:solidFill>
                <a:latin typeface="+mj-lt"/>
              </a:rPr>
              <a:t>Money”, </a:t>
            </a:r>
            <a:r>
              <a:rPr lang="en-US" altLang="en-US" sz="900" dirty="0">
                <a:solidFill>
                  <a:schemeClr val="tx1">
                    <a:lumMod val="75000"/>
                    <a:lumOff val="25000"/>
                  </a:schemeClr>
                </a:solidFill>
                <a:latin typeface="+mj-lt"/>
              </a:rPr>
              <a:t>Traditional models and systems LLC, presented by Tim </a:t>
            </a:r>
            <a:r>
              <a:rPr lang="en-US" altLang="en-US" sz="900" dirty="0" smtClean="0">
                <a:solidFill>
                  <a:schemeClr val="tx1">
                    <a:lumMod val="75000"/>
                    <a:lumOff val="25000"/>
                  </a:schemeClr>
                </a:solidFill>
                <a:latin typeface="+mj-lt"/>
              </a:rPr>
              <a:t>white</a:t>
            </a:r>
            <a:endParaRPr lang="en-US" altLang="en-US" sz="900" dirty="0">
              <a:solidFill>
                <a:schemeClr val="tx1">
                  <a:lumMod val="75000"/>
                  <a:lumOff val="25000"/>
                </a:schemeClr>
              </a:solidFill>
              <a:latin typeface="+mj-lt"/>
            </a:endParaRPr>
          </a:p>
        </p:txBody>
      </p:sp>
      <p:pic>
        <p:nvPicPr>
          <p:cNvPr id="4" name="Picture 3"/>
          <p:cNvPicPr>
            <a:picLocks noChangeAspect="1"/>
          </p:cNvPicPr>
          <p:nvPr/>
        </p:nvPicPr>
        <p:blipFill rotWithShape="1">
          <a:blip r:embed="rId2">
            <a:extLst>
              <a:ext uri="{28A0092B-C50C-407E-A947-70E740481C1C}">
                <a14:useLocalDpi xmlns="" xmlns:a14="http://schemas.microsoft.com/office/drawing/2010/main" val="0"/>
              </a:ext>
            </a:extLst>
          </a:blip>
          <a:srcRect l="858" t="1298" r="615" b="2461"/>
          <a:stretch/>
        </p:blipFill>
        <p:spPr>
          <a:xfrm>
            <a:off x="5786839" y="1427504"/>
            <a:ext cx="6207450" cy="3518555"/>
          </a:xfrm>
          <a:prstGeom prst="rect">
            <a:avLst/>
          </a:prstGeom>
        </p:spPr>
      </p:pic>
      <p:sp>
        <p:nvSpPr>
          <p:cNvPr id="6" name="Rectangle 5"/>
          <p:cNvSpPr/>
          <p:nvPr/>
        </p:nvSpPr>
        <p:spPr>
          <a:xfrm>
            <a:off x="567867" y="1921065"/>
            <a:ext cx="4534465" cy="3046988"/>
          </a:xfrm>
          <a:prstGeom prst="rect">
            <a:avLst/>
          </a:prstGeom>
        </p:spPr>
        <p:txBody>
          <a:bodyPr wrap="square">
            <a:spAutoFit/>
          </a:bodyPr>
          <a:lstStyle/>
          <a:p>
            <a:pPr algn="just"/>
            <a:r>
              <a:rPr lang="en-IN" altLang="en-US" sz="1600" b="1" dirty="0" smtClean="0">
                <a:solidFill>
                  <a:schemeClr val="tx1">
                    <a:lumMod val="85000"/>
                    <a:lumOff val="15000"/>
                  </a:schemeClr>
                </a:solidFill>
                <a:latin typeface="+mj-lt"/>
              </a:rPr>
              <a:t>A lowering of relative humidity with a rise in ambient temperature is accompanied by an increase of the internal energy of water molecules within the earth.</a:t>
            </a:r>
          </a:p>
          <a:p>
            <a:pPr algn="just"/>
            <a:endParaRPr lang="en-IN" altLang="en-US" sz="1600" b="1" dirty="0" smtClean="0">
              <a:solidFill>
                <a:schemeClr val="tx1">
                  <a:lumMod val="85000"/>
                  <a:lumOff val="15000"/>
                </a:schemeClr>
              </a:solidFill>
              <a:latin typeface="+mj-lt"/>
            </a:endParaRPr>
          </a:p>
          <a:p>
            <a:pPr algn="just"/>
            <a:r>
              <a:rPr lang="en-IN" altLang="en-US" sz="1600" b="1" dirty="0" smtClean="0">
                <a:solidFill>
                  <a:schemeClr val="tx1">
                    <a:lumMod val="85000"/>
                    <a:lumOff val="15000"/>
                  </a:schemeClr>
                </a:solidFill>
                <a:latin typeface="+mj-lt"/>
              </a:rPr>
              <a:t>Inter molecular bonds of water weaken with a rise in temperature and water molecules then move to the surface in greater number.</a:t>
            </a:r>
          </a:p>
          <a:p>
            <a:pPr algn="just"/>
            <a:endParaRPr lang="en-IN" altLang="en-US" sz="1600" b="1" dirty="0" smtClean="0">
              <a:solidFill>
                <a:schemeClr val="tx1">
                  <a:lumMod val="85000"/>
                  <a:lumOff val="15000"/>
                </a:schemeClr>
              </a:solidFill>
              <a:latin typeface="+mj-lt"/>
            </a:endParaRPr>
          </a:p>
          <a:p>
            <a:pPr algn="just"/>
            <a:r>
              <a:rPr lang="en-IN" altLang="en-US" sz="1600" b="1" dirty="0" smtClean="0">
                <a:solidFill>
                  <a:schemeClr val="tx1">
                    <a:lumMod val="85000"/>
                    <a:lumOff val="15000"/>
                  </a:schemeClr>
                </a:solidFill>
                <a:latin typeface="+mj-lt"/>
              </a:rPr>
              <a:t>As the surface is reached, the bonds sever as water undergoes a phase change from liquid to vapour resulting in a highly exothermic reaction. This ends up lowering the temperature of the earth. </a:t>
            </a:r>
            <a:endParaRPr lang="en-US" altLang="en-US" sz="1600" b="1" dirty="0">
              <a:solidFill>
                <a:schemeClr val="tx1">
                  <a:lumMod val="75000"/>
                  <a:lumOff val="25000"/>
                </a:schemeClr>
              </a:solidFill>
              <a:latin typeface="+mj-lt"/>
            </a:endParaRPr>
          </a:p>
        </p:txBody>
      </p:sp>
    </p:spTree>
    <p:extLst>
      <p:ext uri="{BB962C8B-B14F-4D97-AF65-F5344CB8AC3E}">
        <p14:creationId xmlns="" xmlns:p14="http://schemas.microsoft.com/office/powerpoint/2010/main" val="340794111"/>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rotWithShape="1">
          <a:blip r:embed="rId2">
            <a:extLst>
              <a:ext uri="{28A0092B-C50C-407E-A947-70E740481C1C}">
                <a14:useLocalDpi xmlns="" xmlns:a14="http://schemas.microsoft.com/office/drawing/2010/main" val="0"/>
              </a:ext>
            </a:extLst>
          </a:blip>
          <a:srcRect l="11523" t="4990" r="3255" b="8038"/>
          <a:stretch/>
        </p:blipFill>
        <p:spPr bwMode="auto">
          <a:xfrm>
            <a:off x="5655526" y="0"/>
            <a:ext cx="6536474"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
        <p:nvSpPr>
          <p:cNvPr id="5" name="TextBox 4"/>
          <p:cNvSpPr txBox="1"/>
          <p:nvPr/>
        </p:nvSpPr>
        <p:spPr>
          <a:xfrm>
            <a:off x="559627" y="2582611"/>
            <a:ext cx="4534465" cy="1815882"/>
          </a:xfrm>
          <a:prstGeom prst="rect">
            <a:avLst/>
          </a:prstGeom>
          <a:noFill/>
        </p:spPr>
        <p:txBody>
          <a:bodyPr wrap="square" rtlCol="0">
            <a:spAutoFit/>
          </a:bodyPr>
          <a:lstStyle/>
          <a:p>
            <a:pPr algn="just">
              <a:spcBef>
                <a:spcPct val="0"/>
              </a:spcBef>
            </a:pPr>
            <a:r>
              <a:rPr lang="en-IN" altLang="en-US" sz="1600" b="1" dirty="0" smtClean="0">
                <a:solidFill>
                  <a:schemeClr val="tx1">
                    <a:lumMod val="75000"/>
                    <a:lumOff val="25000"/>
                  </a:schemeClr>
                </a:solidFill>
                <a:latin typeface="+mj-lt"/>
              </a:rPr>
              <a:t>The installation </a:t>
            </a:r>
            <a:r>
              <a:rPr lang="en-IN" altLang="en-US" sz="1600" b="1" dirty="0">
                <a:solidFill>
                  <a:schemeClr val="tx1">
                    <a:lumMod val="75000"/>
                    <a:lumOff val="25000"/>
                  </a:schemeClr>
                </a:solidFill>
                <a:latin typeface="+mj-lt"/>
              </a:rPr>
              <a:t>uses </a:t>
            </a:r>
            <a:r>
              <a:rPr lang="en-IN" altLang="en-US" sz="1600" b="1" dirty="0" smtClean="0">
                <a:solidFill>
                  <a:schemeClr val="tx1">
                    <a:lumMod val="75000"/>
                    <a:lumOff val="25000"/>
                  </a:schemeClr>
                </a:solidFill>
                <a:latin typeface="+mj-lt"/>
              </a:rPr>
              <a:t>terracotta </a:t>
            </a:r>
            <a:r>
              <a:rPr lang="en-IN" altLang="en-US" sz="1600" b="1" dirty="0">
                <a:solidFill>
                  <a:schemeClr val="tx1">
                    <a:lumMod val="75000"/>
                    <a:lumOff val="25000"/>
                  </a:schemeClr>
                </a:solidFill>
                <a:latin typeface="+mj-lt"/>
              </a:rPr>
              <a:t>which </a:t>
            </a:r>
            <a:r>
              <a:rPr lang="en-IN" altLang="en-US" sz="1600" b="1" dirty="0" smtClean="0">
                <a:solidFill>
                  <a:schemeClr val="tx1">
                    <a:lumMod val="75000"/>
                    <a:lumOff val="25000"/>
                  </a:schemeClr>
                </a:solidFill>
                <a:latin typeface="+mj-lt"/>
              </a:rPr>
              <a:t>is a biodegradable and environment-friendly material, making it a very ‘down to earth’ system.</a:t>
            </a:r>
          </a:p>
          <a:p>
            <a:pPr algn="just">
              <a:spcBef>
                <a:spcPct val="0"/>
              </a:spcBef>
            </a:pPr>
            <a:endParaRPr lang="en-IN" altLang="en-US" sz="1600" b="1" dirty="0" smtClean="0">
              <a:solidFill>
                <a:schemeClr val="tx1">
                  <a:lumMod val="75000"/>
                  <a:lumOff val="25000"/>
                </a:schemeClr>
              </a:solidFill>
              <a:latin typeface="+mj-lt"/>
            </a:endParaRPr>
          </a:p>
          <a:p>
            <a:pPr algn="just">
              <a:spcBef>
                <a:spcPct val="0"/>
              </a:spcBef>
            </a:pPr>
            <a:r>
              <a:rPr lang="en-IN" altLang="en-US" sz="1600" b="1" dirty="0" smtClean="0">
                <a:solidFill>
                  <a:schemeClr val="tx1">
                    <a:lumMod val="75000"/>
                    <a:lumOff val="25000"/>
                  </a:schemeClr>
                </a:solidFill>
                <a:latin typeface="+mj-lt"/>
              </a:rPr>
              <a:t>The </a:t>
            </a:r>
            <a:r>
              <a:rPr lang="en-IN" altLang="en-US" sz="1600" b="1" dirty="0">
                <a:solidFill>
                  <a:schemeClr val="tx1">
                    <a:lumMod val="75000"/>
                    <a:lumOff val="25000"/>
                  </a:schemeClr>
                </a:solidFill>
                <a:latin typeface="+mj-lt"/>
              </a:rPr>
              <a:t>frame is in Stainless </a:t>
            </a:r>
            <a:r>
              <a:rPr lang="en-IN" altLang="en-US" sz="1600" b="1" dirty="0" smtClean="0">
                <a:solidFill>
                  <a:schemeClr val="tx1">
                    <a:lumMod val="75000"/>
                    <a:lumOff val="25000"/>
                  </a:schemeClr>
                </a:solidFill>
                <a:latin typeface="+mj-lt"/>
              </a:rPr>
              <a:t>steel, which is long-lasting and can be reused or recycled easily.</a:t>
            </a:r>
          </a:p>
          <a:p>
            <a:pPr algn="just">
              <a:spcBef>
                <a:spcPct val="0"/>
              </a:spcBef>
            </a:pPr>
            <a:endParaRPr lang="en-IN" altLang="en-US" sz="1600" dirty="0" smtClean="0">
              <a:solidFill>
                <a:schemeClr val="tx1">
                  <a:lumMod val="75000"/>
                  <a:lumOff val="25000"/>
                </a:schemeClr>
              </a:solidFill>
              <a:latin typeface="+mj-lt"/>
            </a:endParaRPr>
          </a:p>
        </p:txBody>
      </p:sp>
    </p:spTree>
    <p:extLst>
      <p:ext uri="{BB962C8B-B14F-4D97-AF65-F5344CB8AC3E}">
        <p14:creationId xmlns="" xmlns:p14="http://schemas.microsoft.com/office/powerpoint/2010/main" val="1981252993"/>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570701" y="0"/>
            <a:ext cx="10621299" cy="6858000"/>
          </a:xfrm>
          <a:prstGeom prst="rect">
            <a:avLst/>
          </a:prstGeom>
        </p:spPr>
      </p:pic>
      <p:sp>
        <p:nvSpPr>
          <p:cNvPr id="4" name="TextBox 3"/>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Tree>
    <p:extLst>
      <p:ext uri="{BB962C8B-B14F-4D97-AF65-F5344CB8AC3E}">
        <p14:creationId xmlns="" xmlns:p14="http://schemas.microsoft.com/office/powerpoint/2010/main" val="3546793983"/>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7868" y="2076215"/>
            <a:ext cx="4534465" cy="2800767"/>
          </a:xfrm>
          <a:prstGeom prst="rect">
            <a:avLst/>
          </a:prstGeom>
          <a:noFill/>
        </p:spPr>
        <p:txBody>
          <a:bodyPr wrap="square" rtlCol="0">
            <a:spAutoFit/>
          </a:bodyPr>
          <a:lstStyle/>
          <a:p>
            <a:pPr algn="just"/>
            <a:r>
              <a:rPr lang="en-IN" sz="1600" b="1" dirty="0" smtClean="0">
                <a:solidFill>
                  <a:schemeClr val="tx1">
                    <a:lumMod val="85000"/>
                    <a:lumOff val="15000"/>
                  </a:schemeClr>
                </a:solidFill>
                <a:latin typeface="+mj-lt"/>
              </a:rPr>
              <a:t>Workers at DEKI Electronics in Noida, Uttar Pradesh were affected by the heat blown out by the DG set. </a:t>
            </a:r>
          </a:p>
          <a:p>
            <a:pPr algn="just"/>
            <a:r>
              <a:rPr lang="en-IN" sz="1600" b="1" dirty="0" smtClean="0">
                <a:solidFill>
                  <a:schemeClr val="tx1">
                    <a:lumMod val="85000"/>
                    <a:lumOff val="15000"/>
                  </a:schemeClr>
                </a:solidFill>
                <a:latin typeface="+mj-lt"/>
              </a:rPr>
              <a:t> </a:t>
            </a:r>
          </a:p>
          <a:p>
            <a:pPr algn="just"/>
            <a:r>
              <a:rPr lang="en-IN" sz="1600" b="1" dirty="0" smtClean="0">
                <a:solidFill>
                  <a:schemeClr val="tx1">
                    <a:lumMod val="85000"/>
                    <a:lumOff val="15000"/>
                  </a:schemeClr>
                </a:solidFill>
                <a:latin typeface="+mj-lt"/>
              </a:rPr>
              <a:t>Not </a:t>
            </a:r>
            <a:r>
              <a:rPr lang="en-IN" sz="1600" b="1" dirty="0">
                <a:solidFill>
                  <a:schemeClr val="tx1">
                    <a:lumMod val="85000"/>
                    <a:lumOff val="15000"/>
                  </a:schemeClr>
                </a:solidFill>
                <a:latin typeface="+mj-lt"/>
              </a:rPr>
              <a:t>only did the sweltering employees lose enthusiasm and productivity, excessive </a:t>
            </a:r>
            <a:r>
              <a:rPr lang="en-IN" sz="1600" b="1" dirty="0" smtClean="0">
                <a:solidFill>
                  <a:schemeClr val="tx1">
                    <a:lumMod val="85000"/>
                    <a:lumOff val="15000"/>
                  </a:schemeClr>
                </a:solidFill>
                <a:latin typeface="+mj-lt"/>
              </a:rPr>
              <a:t>heat was also taking a </a:t>
            </a:r>
            <a:r>
              <a:rPr lang="en-IN" sz="1600" b="1" dirty="0">
                <a:solidFill>
                  <a:schemeClr val="tx1">
                    <a:lumMod val="85000"/>
                    <a:lumOff val="15000"/>
                  </a:schemeClr>
                </a:solidFill>
                <a:latin typeface="+mj-lt"/>
              </a:rPr>
              <a:t>toll on their health and </a:t>
            </a:r>
            <a:r>
              <a:rPr lang="en-IN" sz="1600" b="1" dirty="0" smtClean="0">
                <a:solidFill>
                  <a:schemeClr val="tx1">
                    <a:lumMod val="85000"/>
                    <a:lumOff val="15000"/>
                  </a:schemeClr>
                </a:solidFill>
                <a:latin typeface="+mj-lt"/>
              </a:rPr>
              <a:t>well-being.</a:t>
            </a:r>
          </a:p>
          <a:p>
            <a:pPr algn="just"/>
            <a:endParaRPr lang="en-IN" sz="1600" b="1" dirty="0" smtClean="0">
              <a:solidFill>
                <a:schemeClr val="tx1">
                  <a:lumMod val="85000"/>
                  <a:lumOff val="15000"/>
                </a:schemeClr>
              </a:solidFill>
              <a:latin typeface="+mj-lt"/>
            </a:endParaRPr>
          </a:p>
          <a:p>
            <a:pPr algn="just"/>
            <a:r>
              <a:rPr lang="en-IN" sz="1600" b="1" dirty="0" smtClean="0">
                <a:solidFill>
                  <a:schemeClr val="tx1">
                    <a:lumMod val="85000"/>
                    <a:lumOff val="15000"/>
                  </a:schemeClr>
                </a:solidFill>
                <a:latin typeface="+mj-lt"/>
              </a:rPr>
              <a:t>In peak summers, industry employees who work around the location of the generator have to suffer these tough conditions and still be productive. </a:t>
            </a:r>
          </a:p>
          <a:p>
            <a:pPr algn="just"/>
            <a:endParaRPr lang="en-IN" sz="1600" b="1" dirty="0">
              <a:solidFill>
                <a:schemeClr val="tx1">
                  <a:lumMod val="85000"/>
                  <a:lumOff val="15000"/>
                </a:schemeClr>
              </a:solidFill>
              <a:latin typeface="+mj-lt"/>
            </a:endParaRPr>
          </a:p>
        </p:txBody>
      </p:sp>
      <p:pic>
        <p:nvPicPr>
          <p:cNvPr id="4" name="Picture 1"/>
          <p:cNvPicPr>
            <a:picLocks noChangeAspect="1"/>
          </p:cNvPicPr>
          <p:nvPr/>
        </p:nvPicPr>
        <p:blipFill rotWithShape="1">
          <a:blip r:embed="rId2">
            <a:extLst>
              <a:ext uri="{28A0092B-C50C-407E-A947-70E740481C1C}">
                <a14:useLocalDpi xmlns="" xmlns:a14="http://schemas.microsoft.com/office/drawing/2010/main" val="0"/>
              </a:ext>
            </a:extLst>
          </a:blip>
          <a:srcRect l="26380" r="19869"/>
          <a:stretch/>
        </p:blipFill>
        <p:spPr bwMode="auto">
          <a:xfrm>
            <a:off x="5640372" y="0"/>
            <a:ext cx="6551628"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Box 4"/>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Tree>
    <p:extLst>
      <p:ext uri="{BB962C8B-B14F-4D97-AF65-F5344CB8AC3E}">
        <p14:creationId xmlns="" xmlns:p14="http://schemas.microsoft.com/office/powerpoint/2010/main" val="3524601596"/>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246631" y="0"/>
            <a:ext cx="10945369" cy="6858000"/>
          </a:xfrm>
          <a:prstGeom prst="rect">
            <a:avLst/>
          </a:prstGeom>
        </p:spPr>
      </p:pic>
      <p:sp>
        <p:nvSpPr>
          <p:cNvPr id="3" name="TextBox 2"/>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Tree>
    <p:extLst>
      <p:ext uri="{BB962C8B-B14F-4D97-AF65-F5344CB8AC3E}">
        <p14:creationId xmlns="" xmlns:p14="http://schemas.microsoft.com/office/powerpoint/2010/main" val="2544501364"/>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pic>
        <p:nvPicPr>
          <p:cNvPr id="8" name="Picture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905000" y="0"/>
            <a:ext cx="10287000" cy="6858000"/>
          </a:xfrm>
          <a:prstGeom prst="rect">
            <a:avLst/>
          </a:prstGeom>
        </p:spPr>
      </p:pic>
    </p:spTree>
    <p:extLst>
      <p:ext uri="{BB962C8B-B14F-4D97-AF65-F5344CB8AC3E}">
        <p14:creationId xmlns="" xmlns:p14="http://schemas.microsoft.com/office/powerpoint/2010/main" val="2374590625"/>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9628" y="2090168"/>
            <a:ext cx="4534465" cy="2554545"/>
          </a:xfrm>
          <a:prstGeom prst="rect">
            <a:avLst/>
          </a:prstGeom>
          <a:noFill/>
        </p:spPr>
        <p:txBody>
          <a:bodyPr wrap="square" rtlCol="0">
            <a:spAutoFit/>
          </a:bodyPr>
          <a:lstStyle/>
          <a:p>
            <a:pPr algn="just"/>
            <a:r>
              <a:rPr lang="en-IN" sz="1600" b="1" dirty="0" smtClean="0">
                <a:solidFill>
                  <a:schemeClr val="tx1">
                    <a:lumMod val="75000"/>
                    <a:lumOff val="25000"/>
                  </a:schemeClr>
                </a:solidFill>
                <a:latin typeface="+mj-lt"/>
              </a:rPr>
              <a:t>As compared to contemporary cooling systems, the installation does not require much energy except for the water pump system that circulates the flow of water over and over again. </a:t>
            </a:r>
          </a:p>
          <a:p>
            <a:pPr algn="just"/>
            <a:endParaRPr lang="en-IN" sz="1600" b="1" dirty="0" smtClean="0">
              <a:solidFill>
                <a:schemeClr val="tx1">
                  <a:lumMod val="75000"/>
                  <a:lumOff val="25000"/>
                </a:schemeClr>
              </a:solidFill>
              <a:latin typeface="+mj-lt"/>
            </a:endParaRPr>
          </a:p>
          <a:p>
            <a:pPr algn="just"/>
            <a:r>
              <a:rPr lang="en-IN" sz="1600" b="1" dirty="0" smtClean="0">
                <a:solidFill>
                  <a:schemeClr val="tx1">
                    <a:lumMod val="75000"/>
                    <a:lumOff val="25000"/>
                  </a:schemeClr>
                </a:solidFill>
                <a:latin typeface="+mj-lt"/>
              </a:rPr>
              <a:t>By utilizing the hot air, which is the problem, we are able to accentuate the cooling effect. </a:t>
            </a:r>
          </a:p>
          <a:p>
            <a:pPr algn="just"/>
            <a:endParaRPr lang="en-IN" sz="1600" b="1" dirty="0">
              <a:solidFill>
                <a:schemeClr val="tx1">
                  <a:lumMod val="75000"/>
                  <a:lumOff val="25000"/>
                </a:schemeClr>
              </a:solidFill>
              <a:latin typeface="+mj-lt"/>
            </a:endParaRPr>
          </a:p>
          <a:p>
            <a:pPr algn="just"/>
            <a:r>
              <a:rPr lang="en-IN" sz="1600" b="1" dirty="0" smtClean="0">
                <a:solidFill>
                  <a:schemeClr val="tx1">
                    <a:lumMod val="75000"/>
                    <a:lumOff val="25000"/>
                  </a:schemeClr>
                </a:solidFill>
                <a:latin typeface="+mj-lt"/>
              </a:rPr>
              <a:t>Hence, there is no harmful or toxic output being produced.</a:t>
            </a:r>
          </a:p>
        </p:txBody>
      </p:sp>
      <p:sp>
        <p:nvSpPr>
          <p:cNvPr id="6" name="TextBox 5"/>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pic>
        <p:nvPicPr>
          <p:cNvPr id="7" name="Picture 6"/>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505575" y="725775"/>
            <a:ext cx="5035732" cy="5529551"/>
          </a:xfrm>
          <a:prstGeom prst="rect">
            <a:avLst/>
          </a:prstGeom>
        </p:spPr>
      </p:pic>
    </p:spTree>
    <p:extLst>
      <p:ext uri="{BB962C8B-B14F-4D97-AF65-F5344CB8AC3E}">
        <p14:creationId xmlns="" xmlns:p14="http://schemas.microsoft.com/office/powerpoint/2010/main" val="409410959"/>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Shutterstock</a:t>
            </a:r>
            <a:endParaRPr lang="en-IN" sz="900" dirty="0">
              <a:solidFill>
                <a:schemeClr val="tx1">
                  <a:lumMod val="75000"/>
                  <a:lumOff val="25000"/>
                </a:schemeClr>
              </a:solidFill>
              <a:latin typeface="+mj-lt"/>
            </a:endParaRPr>
          </a:p>
        </p:txBody>
      </p:sp>
      <p:sp>
        <p:nvSpPr>
          <p:cNvPr id="5" name="TextBox 4"/>
          <p:cNvSpPr txBox="1"/>
          <p:nvPr/>
        </p:nvSpPr>
        <p:spPr>
          <a:xfrm>
            <a:off x="559627" y="2090168"/>
            <a:ext cx="4534465" cy="2308324"/>
          </a:xfrm>
          <a:prstGeom prst="rect">
            <a:avLst/>
          </a:prstGeom>
          <a:noFill/>
        </p:spPr>
        <p:txBody>
          <a:bodyPr wrap="square" rtlCol="0">
            <a:spAutoFit/>
          </a:bodyPr>
          <a:lstStyle/>
          <a:p>
            <a:pPr algn="just"/>
            <a:r>
              <a:rPr lang="en-IN" altLang="en-US" sz="1600" b="1" dirty="0" smtClean="0">
                <a:solidFill>
                  <a:schemeClr val="tx1">
                    <a:lumMod val="75000"/>
                    <a:lumOff val="25000"/>
                  </a:schemeClr>
                </a:solidFill>
                <a:latin typeface="+mj-lt"/>
              </a:rPr>
              <a:t>Proof </a:t>
            </a:r>
            <a:r>
              <a:rPr lang="en-IN" altLang="en-US" sz="1600" b="1" dirty="0">
                <a:solidFill>
                  <a:schemeClr val="tx1">
                    <a:lumMod val="75000"/>
                    <a:lumOff val="25000"/>
                  </a:schemeClr>
                </a:solidFill>
                <a:latin typeface="+mj-lt"/>
              </a:rPr>
              <a:t>of </a:t>
            </a:r>
            <a:r>
              <a:rPr lang="en-IN" altLang="en-US" sz="1600" b="1" dirty="0" smtClean="0">
                <a:solidFill>
                  <a:schemeClr val="tx1">
                    <a:lumMod val="75000"/>
                    <a:lumOff val="25000"/>
                  </a:schemeClr>
                </a:solidFill>
                <a:latin typeface="+mj-lt"/>
              </a:rPr>
              <a:t>Concept</a:t>
            </a:r>
            <a:endParaRPr lang="en-IN" altLang="en-US" sz="1600" b="1" dirty="0">
              <a:solidFill>
                <a:schemeClr val="tx1">
                  <a:lumMod val="75000"/>
                  <a:lumOff val="25000"/>
                </a:schemeClr>
              </a:solidFill>
              <a:latin typeface="+mj-lt"/>
            </a:endParaRPr>
          </a:p>
          <a:p>
            <a:pPr algn="just"/>
            <a:endParaRPr lang="en-IN" sz="1600" b="1" dirty="0" smtClean="0">
              <a:solidFill>
                <a:schemeClr val="tx1">
                  <a:lumMod val="75000"/>
                  <a:lumOff val="25000"/>
                </a:schemeClr>
              </a:solidFill>
              <a:latin typeface="+mj-lt"/>
            </a:endParaRPr>
          </a:p>
          <a:p>
            <a:pPr algn="just"/>
            <a:r>
              <a:rPr lang="en-IN" sz="1600" b="1" dirty="0" smtClean="0">
                <a:solidFill>
                  <a:schemeClr val="tx1">
                    <a:lumMod val="75000"/>
                    <a:lumOff val="25000"/>
                  </a:schemeClr>
                </a:solidFill>
                <a:latin typeface="+mj-lt"/>
              </a:rPr>
              <a:t>It </a:t>
            </a:r>
            <a:r>
              <a:rPr lang="en-IN" sz="1600" b="1" dirty="0">
                <a:solidFill>
                  <a:schemeClr val="tx1">
                    <a:lumMod val="75000"/>
                    <a:lumOff val="25000"/>
                  </a:schemeClr>
                </a:solidFill>
                <a:latin typeface="+mj-lt"/>
              </a:rPr>
              <a:t>was recorded that the hot air entering the installation was above 50 degrees Celsius at a velocity of 10m/sec. When water was pumped over the pots, it was observed that the temperature around the set up dropped down to 36 degrees Celsius while the temperature outside remained high at 42 degrees Celsius. The air flow was recorded as 4m/sec. </a:t>
            </a:r>
          </a:p>
        </p:txBody>
      </p:sp>
      <p:pic>
        <p:nvPicPr>
          <p:cNvPr id="7" name="Picture 6"/>
          <p:cNvPicPr>
            <a:picLocks noChangeAspect="1"/>
          </p:cNvPicPr>
          <p:nvPr/>
        </p:nvPicPr>
        <p:blipFill rotWithShape="1">
          <a:blip r:embed="rId2" cstate="print">
            <a:extLst>
              <a:ext uri="{28A0092B-C50C-407E-A947-70E740481C1C}">
                <a14:useLocalDpi xmlns="" xmlns:a14="http://schemas.microsoft.com/office/drawing/2010/main" val="0"/>
              </a:ext>
            </a:extLst>
          </a:blip>
          <a:srcRect t="34861" r="6784"/>
          <a:stretch/>
        </p:blipFill>
        <p:spPr>
          <a:xfrm>
            <a:off x="5657851" y="0"/>
            <a:ext cx="6534150" cy="6859052"/>
          </a:xfrm>
          <a:prstGeom prst="rect">
            <a:avLst/>
          </a:prstGeom>
        </p:spPr>
      </p:pic>
    </p:spTree>
    <p:extLst>
      <p:ext uri="{BB962C8B-B14F-4D97-AF65-F5344CB8AC3E}">
        <p14:creationId xmlns="" xmlns:p14="http://schemas.microsoft.com/office/powerpoint/2010/main" val="2817712834"/>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 xmlns:a14="http://schemas.microsoft.com/office/drawing/2010/main" val="0"/>
              </a:ext>
            </a:extLst>
          </a:blip>
          <a:srcRect l="46181" r="893"/>
          <a:stretch/>
        </p:blipFill>
        <p:spPr>
          <a:xfrm>
            <a:off x="5419725" y="0"/>
            <a:ext cx="6772275" cy="6858000"/>
          </a:xfrm>
          <a:prstGeom prst="rect">
            <a:avLst/>
          </a:prstGeom>
        </p:spPr>
      </p:pic>
      <p:sp>
        <p:nvSpPr>
          <p:cNvPr id="2" name="Rectangle 1"/>
          <p:cNvSpPr/>
          <p:nvPr/>
        </p:nvSpPr>
        <p:spPr>
          <a:xfrm>
            <a:off x="559626" y="2336390"/>
            <a:ext cx="4534466" cy="1815882"/>
          </a:xfrm>
          <a:prstGeom prst="rect">
            <a:avLst/>
          </a:prstGeom>
        </p:spPr>
        <p:txBody>
          <a:bodyPr wrap="square">
            <a:spAutoFit/>
          </a:bodyPr>
          <a:lstStyle/>
          <a:p>
            <a:pPr algn="just">
              <a:spcBef>
                <a:spcPct val="0"/>
              </a:spcBef>
            </a:pPr>
            <a:r>
              <a:rPr lang="en-IN" altLang="en-US" sz="1600" b="1" dirty="0" smtClean="0">
                <a:solidFill>
                  <a:schemeClr val="tx1">
                    <a:lumMod val="75000"/>
                    <a:lumOff val="25000"/>
                  </a:schemeClr>
                </a:solidFill>
                <a:latin typeface="+mj-lt"/>
              </a:rPr>
              <a:t>Further research is being conducted in developing </a:t>
            </a:r>
            <a:r>
              <a:rPr lang="en-IN" altLang="en-US" sz="1600" b="1" dirty="0">
                <a:solidFill>
                  <a:schemeClr val="tx1">
                    <a:lumMod val="75000"/>
                    <a:lumOff val="25000"/>
                  </a:schemeClr>
                </a:solidFill>
                <a:latin typeface="+mj-lt"/>
              </a:rPr>
              <a:t>a module that is adaptable for domestic </a:t>
            </a:r>
            <a:r>
              <a:rPr lang="en-IN" altLang="en-US" sz="1600" b="1" dirty="0" smtClean="0">
                <a:solidFill>
                  <a:schemeClr val="tx1">
                    <a:lumMod val="75000"/>
                    <a:lumOff val="25000"/>
                  </a:schemeClr>
                </a:solidFill>
                <a:latin typeface="+mj-lt"/>
              </a:rPr>
              <a:t>purposes as </a:t>
            </a:r>
            <a:r>
              <a:rPr lang="en-IN" altLang="en-US" sz="1600" b="1" dirty="0" smtClean="0">
                <a:solidFill>
                  <a:schemeClr val="tx1">
                    <a:lumMod val="75000"/>
                    <a:lumOff val="25000"/>
                  </a:schemeClr>
                </a:solidFill>
                <a:latin typeface="+mj-lt"/>
              </a:rPr>
              <a:t>well. </a:t>
            </a:r>
            <a:r>
              <a:rPr lang="en-IN" altLang="en-US" sz="1600" b="1" dirty="0" smtClean="0">
                <a:solidFill>
                  <a:schemeClr val="tx1">
                    <a:lumMod val="75000"/>
                    <a:lumOff val="25000"/>
                  </a:schemeClr>
                </a:solidFill>
                <a:latin typeface="+mj-lt"/>
              </a:rPr>
              <a:t>The goal is to design a scalable </a:t>
            </a:r>
            <a:r>
              <a:rPr lang="en-IN" altLang="en-US" sz="1600" b="1" dirty="0">
                <a:solidFill>
                  <a:schemeClr val="tx1">
                    <a:lumMod val="75000"/>
                    <a:lumOff val="25000"/>
                  </a:schemeClr>
                </a:solidFill>
                <a:latin typeface="+mj-lt"/>
              </a:rPr>
              <a:t>working unit for </a:t>
            </a:r>
            <a:r>
              <a:rPr lang="en-IN" altLang="en-US" sz="1600" b="1" dirty="0" smtClean="0">
                <a:solidFill>
                  <a:schemeClr val="tx1">
                    <a:lumMod val="75000"/>
                    <a:lumOff val="25000"/>
                  </a:schemeClr>
                </a:solidFill>
                <a:latin typeface="+mj-lt"/>
              </a:rPr>
              <a:t>outdoor and indoor environment </a:t>
            </a:r>
            <a:r>
              <a:rPr lang="en-IN" altLang="en-US" sz="1600" b="1" dirty="0" smtClean="0">
                <a:solidFill>
                  <a:schemeClr val="tx1">
                    <a:lumMod val="75000"/>
                    <a:lumOff val="25000"/>
                  </a:schemeClr>
                </a:solidFill>
                <a:latin typeface="+mj-lt"/>
              </a:rPr>
              <a:t>both, </a:t>
            </a:r>
            <a:r>
              <a:rPr lang="en-IN" altLang="en-US" sz="1600" b="1" dirty="0">
                <a:solidFill>
                  <a:schemeClr val="tx1">
                    <a:lumMod val="75000"/>
                    <a:lumOff val="25000"/>
                  </a:schemeClr>
                </a:solidFill>
                <a:latin typeface="+mj-lt"/>
              </a:rPr>
              <a:t>suitable for different climatic conditions. </a:t>
            </a:r>
            <a:r>
              <a:rPr lang="en-IN" altLang="en-US" sz="1600" b="1" dirty="0" smtClean="0">
                <a:solidFill>
                  <a:schemeClr val="tx1">
                    <a:lumMod val="75000"/>
                    <a:lumOff val="25000"/>
                  </a:schemeClr>
                </a:solidFill>
                <a:latin typeface="+mj-lt"/>
              </a:rPr>
              <a:t>With earth there are endless possibilities to make it artistic and well crafted.</a:t>
            </a:r>
            <a:endParaRPr lang="en-IN" altLang="en-US" sz="1600" b="1" dirty="0">
              <a:solidFill>
                <a:schemeClr val="tx1">
                  <a:lumMod val="75000"/>
                  <a:lumOff val="25000"/>
                </a:schemeClr>
              </a:solidFill>
              <a:latin typeface="+mj-lt"/>
            </a:endParaRPr>
          </a:p>
        </p:txBody>
      </p:sp>
      <p:sp>
        <p:nvSpPr>
          <p:cNvPr id="8" name="TextBox 7"/>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spTree>
    <p:extLst>
      <p:ext uri="{BB962C8B-B14F-4D97-AF65-F5344CB8AC3E}">
        <p14:creationId xmlns="" xmlns:p14="http://schemas.microsoft.com/office/powerpoint/2010/main" val="3587062942"/>
      </p:ext>
    </p:extLst>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626" y="1999096"/>
            <a:ext cx="4534466" cy="3046988"/>
          </a:xfrm>
          <a:prstGeom prst="rect">
            <a:avLst/>
          </a:prstGeom>
        </p:spPr>
        <p:txBody>
          <a:bodyPr wrap="square">
            <a:spAutoFit/>
          </a:bodyPr>
          <a:lstStyle/>
          <a:p>
            <a:pPr algn="just">
              <a:spcBef>
                <a:spcPct val="0"/>
              </a:spcBef>
            </a:pPr>
            <a:r>
              <a:rPr lang="en-IN" altLang="en-US" sz="1600" b="1" dirty="0" smtClean="0">
                <a:solidFill>
                  <a:schemeClr val="tx1">
                    <a:lumMod val="75000"/>
                    <a:lumOff val="25000"/>
                  </a:schemeClr>
                </a:solidFill>
                <a:latin typeface="+mj-lt"/>
              </a:rPr>
              <a:t>Certain improvements and additions are being thought of;</a:t>
            </a:r>
          </a:p>
          <a:p>
            <a:pPr marL="285750" indent="-285750" algn="just">
              <a:spcBef>
                <a:spcPct val="0"/>
              </a:spcBef>
              <a:buFontTx/>
              <a:buChar char="-"/>
            </a:pPr>
            <a:r>
              <a:rPr lang="en-IN" altLang="en-US" sz="1600" b="1" dirty="0" smtClean="0">
                <a:solidFill>
                  <a:schemeClr val="tx1">
                    <a:lumMod val="75000"/>
                    <a:lumOff val="25000"/>
                  </a:schemeClr>
                </a:solidFill>
                <a:latin typeface="+mj-lt"/>
              </a:rPr>
              <a:t>An automatic system </a:t>
            </a:r>
            <a:r>
              <a:rPr lang="en-IN" altLang="en-US" sz="1600" b="1" dirty="0">
                <a:solidFill>
                  <a:schemeClr val="tx1">
                    <a:lumMod val="75000"/>
                    <a:lumOff val="25000"/>
                  </a:schemeClr>
                </a:solidFill>
                <a:latin typeface="+mj-lt"/>
              </a:rPr>
              <a:t>to sense </a:t>
            </a:r>
            <a:r>
              <a:rPr lang="en-IN" altLang="en-US" sz="1600" b="1" dirty="0" smtClean="0">
                <a:solidFill>
                  <a:schemeClr val="tx1">
                    <a:lumMod val="75000"/>
                    <a:lumOff val="25000"/>
                  </a:schemeClr>
                </a:solidFill>
                <a:latin typeface="+mj-lt"/>
              </a:rPr>
              <a:t>temperature levels </a:t>
            </a:r>
            <a:r>
              <a:rPr lang="en-IN" altLang="en-US" sz="1600" b="1" dirty="0">
                <a:solidFill>
                  <a:schemeClr val="tx1">
                    <a:lumMod val="75000"/>
                    <a:lumOff val="25000"/>
                  </a:schemeClr>
                </a:solidFill>
                <a:latin typeface="+mj-lt"/>
              </a:rPr>
              <a:t>in the pots </a:t>
            </a:r>
            <a:r>
              <a:rPr lang="en-IN" altLang="en-US" sz="1600" b="1" dirty="0" smtClean="0">
                <a:solidFill>
                  <a:schemeClr val="tx1">
                    <a:lumMod val="75000"/>
                    <a:lumOff val="25000"/>
                  </a:schemeClr>
                </a:solidFill>
                <a:latin typeface="+mj-lt"/>
              </a:rPr>
              <a:t>which switches on the </a:t>
            </a:r>
            <a:r>
              <a:rPr lang="en-IN" altLang="en-US" sz="1600" b="1" dirty="0">
                <a:solidFill>
                  <a:schemeClr val="tx1">
                    <a:lumMod val="75000"/>
                    <a:lumOff val="25000"/>
                  </a:schemeClr>
                </a:solidFill>
                <a:latin typeface="+mj-lt"/>
              </a:rPr>
              <a:t>pump </a:t>
            </a:r>
            <a:r>
              <a:rPr lang="en-IN" altLang="en-US" sz="1600" b="1" dirty="0" smtClean="0">
                <a:solidFill>
                  <a:schemeClr val="tx1">
                    <a:lumMod val="75000"/>
                    <a:lumOff val="25000"/>
                  </a:schemeClr>
                </a:solidFill>
                <a:latin typeface="+mj-lt"/>
              </a:rPr>
              <a:t>only </a:t>
            </a:r>
            <a:r>
              <a:rPr lang="en-IN" altLang="en-US" sz="1600" b="1" dirty="0">
                <a:solidFill>
                  <a:schemeClr val="tx1">
                    <a:lumMod val="75000"/>
                    <a:lumOff val="25000"/>
                  </a:schemeClr>
                </a:solidFill>
                <a:latin typeface="+mj-lt"/>
              </a:rPr>
              <a:t>when </a:t>
            </a:r>
            <a:r>
              <a:rPr lang="en-IN" altLang="en-US" sz="1600" b="1" dirty="0" smtClean="0">
                <a:solidFill>
                  <a:schemeClr val="tx1">
                    <a:lumMod val="75000"/>
                    <a:lumOff val="25000"/>
                  </a:schemeClr>
                </a:solidFill>
                <a:latin typeface="+mj-lt"/>
              </a:rPr>
              <a:t>needed, hence saving water.</a:t>
            </a:r>
          </a:p>
          <a:p>
            <a:pPr marL="285750" indent="-285750" algn="just">
              <a:spcBef>
                <a:spcPct val="0"/>
              </a:spcBef>
              <a:buFontTx/>
              <a:buChar char="-"/>
            </a:pPr>
            <a:r>
              <a:rPr lang="en-IN" altLang="en-US" sz="1600" b="1" dirty="0" smtClean="0">
                <a:solidFill>
                  <a:schemeClr val="tx1">
                    <a:lumMod val="75000"/>
                    <a:lumOff val="25000"/>
                  </a:schemeClr>
                </a:solidFill>
                <a:latin typeface="+mj-lt"/>
              </a:rPr>
              <a:t> </a:t>
            </a:r>
          </a:p>
          <a:p>
            <a:pPr marL="285750" indent="-285750" algn="just">
              <a:spcBef>
                <a:spcPct val="0"/>
              </a:spcBef>
              <a:buFontTx/>
              <a:buChar char="-"/>
            </a:pPr>
            <a:r>
              <a:rPr lang="en-IN" altLang="en-US" sz="1600" b="1" dirty="0" smtClean="0">
                <a:solidFill>
                  <a:schemeClr val="tx1">
                    <a:lumMod val="75000"/>
                    <a:lumOff val="25000"/>
                  </a:schemeClr>
                </a:solidFill>
                <a:latin typeface="+mj-lt"/>
              </a:rPr>
              <a:t>The use of a sensor-based dehumidifier that switches on after detecting a certain humidity level in the surrounding environment, as specified by the user.</a:t>
            </a:r>
          </a:p>
          <a:p>
            <a:pPr marL="285750" indent="-285750" algn="just">
              <a:spcBef>
                <a:spcPct val="0"/>
              </a:spcBef>
              <a:buFontTx/>
              <a:buChar char="-"/>
            </a:pPr>
            <a:endParaRPr lang="en-IN" altLang="en-US" sz="1600" b="1" dirty="0" smtClean="0">
              <a:solidFill>
                <a:schemeClr val="tx1">
                  <a:lumMod val="75000"/>
                  <a:lumOff val="25000"/>
                </a:schemeClr>
              </a:solidFill>
              <a:latin typeface="+mj-lt"/>
            </a:endParaRPr>
          </a:p>
          <a:p>
            <a:pPr marL="285750" indent="-285750" algn="just">
              <a:spcBef>
                <a:spcPct val="0"/>
              </a:spcBef>
              <a:buFontTx/>
              <a:buChar char="-"/>
            </a:pPr>
            <a:r>
              <a:rPr lang="en-IN" altLang="en-US" sz="1600" b="1" dirty="0" smtClean="0">
                <a:solidFill>
                  <a:schemeClr val="tx1">
                    <a:lumMod val="75000"/>
                    <a:lumOff val="25000"/>
                  </a:schemeClr>
                </a:solidFill>
                <a:latin typeface="+mj-lt"/>
              </a:rPr>
              <a:t>A multi-layer water purification/circulation system.</a:t>
            </a:r>
          </a:p>
        </p:txBody>
      </p:sp>
      <p:pic>
        <p:nvPicPr>
          <p:cNvPr id="3" name="Picture 2"/>
          <p:cNvPicPr>
            <a:picLocks noChangeAspect="1"/>
          </p:cNvPicPr>
          <p:nvPr/>
        </p:nvPicPr>
        <p:blipFill rotWithShape="1">
          <a:blip r:embed="rId2">
            <a:extLst>
              <a:ext uri="{28A0092B-C50C-407E-A947-70E740481C1C}">
                <a14:useLocalDpi xmlns="" xmlns:a14="http://schemas.microsoft.com/office/drawing/2010/main" val="0"/>
              </a:ext>
            </a:extLst>
          </a:blip>
          <a:srcRect b="17454"/>
          <a:stretch/>
        </p:blipFill>
        <p:spPr>
          <a:xfrm>
            <a:off x="5644464" y="5229362"/>
            <a:ext cx="2211989" cy="1486535"/>
          </a:xfrm>
          <a:prstGeom prst="rect">
            <a:avLst/>
          </a:prstGeom>
        </p:spPr>
      </p:pic>
      <p:sp>
        <p:nvSpPr>
          <p:cNvPr id="8" name="TextBox 7"/>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Author</a:t>
            </a:r>
            <a:endParaRPr lang="en-IN" sz="900" dirty="0">
              <a:solidFill>
                <a:schemeClr val="tx1">
                  <a:lumMod val="75000"/>
                  <a:lumOff val="25000"/>
                </a:schemeClr>
              </a:solidFill>
              <a:latin typeface="+mj-lt"/>
            </a:endParaRPr>
          </a:p>
        </p:txBody>
      </p:sp>
      <p:pic>
        <p:nvPicPr>
          <p:cNvPr id="9" name="Picture 8"/>
          <p:cNvPicPr>
            <a:picLocks noChangeAspect="1"/>
          </p:cNvPicPr>
          <p:nvPr/>
        </p:nvPicPr>
        <p:blipFill rotWithShape="1">
          <a:blip r:embed="rId3">
            <a:extLst>
              <a:ext uri="{28A0092B-C50C-407E-A947-70E740481C1C}">
                <a14:useLocalDpi xmlns="" xmlns:a14="http://schemas.microsoft.com/office/drawing/2010/main" val="0"/>
              </a:ext>
            </a:extLst>
          </a:blip>
          <a:srcRect l="4265" r="6604"/>
          <a:stretch/>
        </p:blipFill>
        <p:spPr>
          <a:xfrm>
            <a:off x="5693845" y="1960339"/>
            <a:ext cx="6293922" cy="3803349"/>
          </a:xfrm>
          <a:prstGeom prst="rect">
            <a:avLst/>
          </a:prstGeom>
        </p:spPr>
      </p:pic>
    </p:spTree>
    <p:extLst>
      <p:ext uri="{BB962C8B-B14F-4D97-AF65-F5344CB8AC3E}">
        <p14:creationId xmlns="" xmlns:p14="http://schemas.microsoft.com/office/powerpoint/2010/main" val="2094483637"/>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IMG_5021.MOV">
            <a:hlinkClick r:id="" action="ppaction://media"/>
          </p:cNvPr>
          <p:cNvPicPr>
            <a:picLocks noRot="1" noChangeAspect="1"/>
          </p:cNvPicPr>
          <p:nvPr>
            <a:videoFile r:link="rId1"/>
          </p:nvPr>
        </p:nvPicPr>
        <p:blipFill>
          <a:blip r:embed="rId3"/>
          <a:stretch>
            <a:fillRect/>
          </a:stretch>
        </p:blipFill>
        <p:spPr>
          <a:xfrm>
            <a:off x="1672281" y="-10972"/>
            <a:ext cx="9158629" cy="686897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3467585" y="3225712"/>
            <a:ext cx="4534465" cy="313932"/>
          </a:xfrm>
          <a:prstGeom prst="rect">
            <a:avLst/>
          </a:prstGeom>
        </p:spPr>
        <p:txBody>
          <a:bodyPr wrap="square">
            <a:spAutoFit/>
          </a:bodyPr>
          <a:lstStyle/>
          <a:p>
            <a:pPr algn="ctr">
              <a:lnSpc>
                <a:spcPct val="90000"/>
              </a:lnSpc>
            </a:pPr>
            <a:r>
              <a:rPr lang="en-IN" altLang="en-US" sz="1600" b="1" dirty="0" smtClean="0">
                <a:solidFill>
                  <a:schemeClr val="bg1"/>
                </a:solidFill>
                <a:latin typeface="+mj-lt"/>
              </a:rPr>
              <a:t>THANK  YOU</a:t>
            </a:r>
            <a:endParaRPr lang="en-US" altLang="en-US" sz="1600" b="1" baseline="30000" dirty="0">
              <a:solidFill>
                <a:schemeClr val="bg1"/>
              </a:solidFill>
              <a:latin typeface="+mj-lt"/>
            </a:endParaRPr>
          </a:p>
        </p:txBody>
      </p:sp>
    </p:spTree>
    <p:extLst>
      <p:ext uri="{BB962C8B-B14F-4D97-AF65-F5344CB8AC3E}">
        <p14:creationId xmlns="" xmlns:p14="http://schemas.microsoft.com/office/powerpoint/2010/main" val="3486480415"/>
      </p:ext>
    </p:extLst>
  </p:cSld>
  <p:clrMapOvr>
    <a:masterClrMapping/>
  </p:clrMapOvr>
  <mc:AlternateContent xmlns:mc="http://schemas.openxmlformats.org/markup-compatibility/2006">
    <mc:Choice xmlns=""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9632" y="1905505"/>
            <a:ext cx="4534465" cy="2800767"/>
          </a:xfrm>
          <a:prstGeom prst="rect">
            <a:avLst/>
          </a:prstGeom>
          <a:noFill/>
        </p:spPr>
        <p:txBody>
          <a:bodyPr wrap="square" rtlCol="0">
            <a:spAutoFit/>
          </a:bodyPr>
          <a:lstStyle/>
          <a:p>
            <a:pPr algn="just"/>
            <a:r>
              <a:rPr lang="en-IN" sz="1600" b="1" dirty="0" smtClean="0">
                <a:solidFill>
                  <a:schemeClr val="tx1">
                    <a:lumMod val="85000"/>
                    <a:lumOff val="15000"/>
                  </a:schemeClr>
                </a:solidFill>
                <a:latin typeface="+mj-lt"/>
              </a:rPr>
              <a:t>DG sets usually radiate heat as per the following:</a:t>
            </a:r>
          </a:p>
          <a:p>
            <a:pPr algn="just"/>
            <a:endParaRPr lang="en-IN" sz="1600" b="1" dirty="0" smtClean="0">
              <a:solidFill>
                <a:schemeClr val="tx1">
                  <a:lumMod val="85000"/>
                  <a:lumOff val="15000"/>
                </a:schemeClr>
              </a:solidFill>
              <a:latin typeface="+mj-lt"/>
            </a:endParaRPr>
          </a:p>
          <a:p>
            <a:pPr marL="285750" indent="-285750" algn="just">
              <a:buFontTx/>
              <a:buChar char="-"/>
            </a:pPr>
            <a:r>
              <a:rPr lang="en-IN" sz="1600" b="1" dirty="0" smtClean="0">
                <a:solidFill>
                  <a:schemeClr val="tx1">
                    <a:lumMod val="85000"/>
                    <a:lumOff val="15000"/>
                  </a:schemeClr>
                </a:solidFill>
                <a:latin typeface="+mj-lt"/>
              </a:rPr>
              <a:t>Radiation from the engine, which is approximately 2% of the value of the heat content of the fuel input to the engine</a:t>
            </a:r>
          </a:p>
          <a:p>
            <a:pPr marL="285750" indent="-285750" algn="just"/>
            <a:endParaRPr lang="en-IN" sz="1600" b="1" dirty="0" smtClean="0">
              <a:solidFill>
                <a:schemeClr val="tx1">
                  <a:lumMod val="85000"/>
                  <a:lumOff val="15000"/>
                </a:schemeClr>
              </a:solidFill>
              <a:latin typeface="+mj-lt"/>
            </a:endParaRPr>
          </a:p>
          <a:p>
            <a:pPr marL="285750" indent="-285750" algn="just">
              <a:buFontTx/>
              <a:buChar char="-"/>
            </a:pPr>
            <a:r>
              <a:rPr lang="en-IN" sz="1600" b="1" dirty="0" smtClean="0">
                <a:solidFill>
                  <a:schemeClr val="tx1">
                    <a:lumMod val="85000"/>
                    <a:lumOff val="15000"/>
                  </a:schemeClr>
                </a:solidFill>
                <a:latin typeface="+mj-lt"/>
              </a:rPr>
              <a:t>Radiation from the generator, which is approximately equal to the inefficiency of the generator or 3% - 5% of the generator rated KVA (KW)</a:t>
            </a:r>
          </a:p>
          <a:p>
            <a:pPr algn="just"/>
            <a:endParaRPr lang="en-IN" sz="1600" b="1" dirty="0">
              <a:solidFill>
                <a:schemeClr val="tx1">
                  <a:lumMod val="85000"/>
                  <a:lumOff val="15000"/>
                </a:schemeClr>
              </a:solidFill>
              <a:latin typeface="+mj-lt"/>
            </a:endParaRPr>
          </a:p>
        </p:txBody>
      </p:sp>
      <p:sp>
        <p:nvSpPr>
          <p:cNvPr id="4" name="TextBox 3"/>
          <p:cNvSpPr txBox="1"/>
          <p:nvPr/>
        </p:nvSpPr>
        <p:spPr>
          <a:xfrm>
            <a:off x="0" y="6627168"/>
            <a:ext cx="4921360" cy="230832"/>
          </a:xfrm>
          <a:prstGeom prst="rect">
            <a:avLst/>
          </a:prstGeom>
          <a:noFill/>
        </p:spPr>
        <p:txBody>
          <a:bodyPr wrap="square" rtlCol="0">
            <a:spAutoFit/>
          </a:bodyPr>
          <a:lstStyle/>
          <a:p>
            <a:r>
              <a:rPr lang="en-IN" sz="900" dirty="0" smtClean="0">
                <a:solidFill>
                  <a:schemeClr val="bg2">
                    <a:lumMod val="25000"/>
                  </a:schemeClr>
                </a:solidFill>
                <a:latin typeface="+mj-lt"/>
              </a:rPr>
              <a:t>Source : “Chapter 06- Engine Cooling Systems; Emergency Diesel Generators”, USNRC HRTD</a:t>
            </a:r>
            <a:endParaRPr lang="en-IN" sz="900" dirty="0">
              <a:solidFill>
                <a:schemeClr val="bg2">
                  <a:lumMod val="25000"/>
                </a:schemeClr>
              </a:solidFill>
              <a:latin typeface="+mj-lt"/>
            </a:endParaRPr>
          </a:p>
        </p:txBody>
      </p:sp>
      <p:pic>
        <p:nvPicPr>
          <p:cNvPr id="6" name="Picture 5"/>
          <p:cNvPicPr>
            <a:picLocks noChangeAspect="1"/>
          </p:cNvPicPr>
          <p:nvPr/>
        </p:nvPicPr>
        <p:blipFill rotWithShape="1">
          <a:blip r:embed="rId2" cstate="print">
            <a:extLst>
              <a:ext uri="{28A0092B-C50C-407E-A947-70E740481C1C}">
                <a14:useLocalDpi xmlns="" xmlns:a14="http://schemas.microsoft.com/office/drawing/2010/main" val="0"/>
              </a:ext>
            </a:extLst>
          </a:blip>
          <a:srcRect l="30256" t="23446" r="22852" b="205"/>
          <a:stretch/>
        </p:blipFill>
        <p:spPr>
          <a:xfrm>
            <a:off x="5658929" y="0"/>
            <a:ext cx="6533072" cy="6858000"/>
          </a:xfrm>
          <a:prstGeom prst="rect">
            <a:avLst/>
          </a:prstGeom>
        </p:spPr>
      </p:pic>
      <p:sp>
        <p:nvSpPr>
          <p:cNvPr id="8" name="TextBox 7"/>
          <p:cNvSpPr txBox="1"/>
          <p:nvPr/>
        </p:nvSpPr>
        <p:spPr>
          <a:xfrm>
            <a:off x="0" y="6485874"/>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Shutterstock</a:t>
            </a:r>
            <a:endParaRPr lang="en-IN" sz="900" dirty="0">
              <a:solidFill>
                <a:schemeClr val="tx1">
                  <a:lumMod val="75000"/>
                  <a:lumOff val="25000"/>
                </a:schemeClr>
              </a:solidFill>
              <a:latin typeface="+mj-lt"/>
            </a:endParaRPr>
          </a:p>
        </p:txBody>
      </p:sp>
    </p:spTree>
    <p:extLst>
      <p:ext uri="{BB962C8B-B14F-4D97-AF65-F5344CB8AC3E}">
        <p14:creationId xmlns="" xmlns:p14="http://schemas.microsoft.com/office/powerpoint/2010/main" val="3291948166"/>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776734" y="358650"/>
            <a:ext cx="4364977" cy="3047035"/>
          </a:xfrm>
          <a:prstGeom prst="rect">
            <a:avLst/>
          </a:prstGeom>
        </p:spPr>
      </p:pic>
      <p:sp>
        <p:nvSpPr>
          <p:cNvPr id="3" name="TextBox 2"/>
          <p:cNvSpPr txBox="1"/>
          <p:nvPr/>
        </p:nvSpPr>
        <p:spPr>
          <a:xfrm>
            <a:off x="576107" y="2429986"/>
            <a:ext cx="4534465" cy="2062103"/>
          </a:xfrm>
          <a:prstGeom prst="rect">
            <a:avLst/>
          </a:prstGeom>
          <a:noFill/>
        </p:spPr>
        <p:txBody>
          <a:bodyPr wrap="square" rtlCol="0">
            <a:spAutoFit/>
          </a:bodyPr>
          <a:lstStyle/>
          <a:p>
            <a:pPr algn="just"/>
            <a:r>
              <a:rPr lang="en-IN" sz="1600" b="1" dirty="0">
                <a:solidFill>
                  <a:schemeClr val="tx1">
                    <a:lumMod val="85000"/>
                    <a:lumOff val="15000"/>
                  </a:schemeClr>
                </a:solidFill>
                <a:latin typeface="+mj-lt"/>
              </a:rPr>
              <a:t>Within the industrial sector, mostly all factories are situated in areas where power cuts are often and they require the use of DG </a:t>
            </a:r>
            <a:r>
              <a:rPr lang="en-IN" sz="1600" b="1" dirty="0" smtClean="0">
                <a:solidFill>
                  <a:schemeClr val="tx1">
                    <a:lumMod val="85000"/>
                    <a:lumOff val="15000"/>
                  </a:schemeClr>
                </a:solidFill>
                <a:latin typeface="+mj-lt"/>
              </a:rPr>
              <a:t>sets</a:t>
            </a:r>
            <a:r>
              <a:rPr lang="en-IN" sz="1600" b="1" dirty="0">
                <a:solidFill>
                  <a:schemeClr val="tx1">
                    <a:lumMod val="85000"/>
                    <a:lumOff val="15000"/>
                  </a:schemeClr>
                </a:solidFill>
                <a:latin typeface="+mj-lt"/>
              </a:rPr>
              <a:t> </a:t>
            </a:r>
            <a:r>
              <a:rPr lang="en-IN" sz="1600" b="1" dirty="0" smtClean="0">
                <a:solidFill>
                  <a:schemeClr val="tx1">
                    <a:lumMod val="85000"/>
                    <a:lumOff val="15000"/>
                  </a:schemeClr>
                </a:solidFill>
                <a:latin typeface="+mj-lt"/>
              </a:rPr>
              <a:t>for power supply.</a:t>
            </a:r>
          </a:p>
          <a:p>
            <a:pPr algn="just"/>
            <a:endParaRPr lang="en-IN" sz="1600" b="1" dirty="0">
              <a:solidFill>
                <a:schemeClr val="tx1">
                  <a:lumMod val="85000"/>
                  <a:lumOff val="15000"/>
                </a:schemeClr>
              </a:solidFill>
              <a:latin typeface="+mj-lt"/>
            </a:endParaRPr>
          </a:p>
          <a:p>
            <a:pPr algn="just"/>
            <a:r>
              <a:rPr lang="en-IN" sz="1600" b="1" dirty="0" smtClean="0">
                <a:solidFill>
                  <a:schemeClr val="tx1">
                    <a:lumMod val="85000"/>
                    <a:lumOff val="15000"/>
                  </a:schemeClr>
                </a:solidFill>
                <a:latin typeface="+mj-lt"/>
              </a:rPr>
              <a:t>92 million people are estimated to be employed in the industrial sector in India, as per a study conducted by the National Commission for Enterprises in the Unorganized Sector in 2009. </a:t>
            </a:r>
          </a:p>
        </p:txBody>
      </p:sp>
      <p:pic>
        <p:nvPicPr>
          <p:cNvPr id="4" name="Picture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7068965" y="3733902"/>
            <a:ext cx="4567765" cy="3045177"/>
          </a:xfrm>
          <a:prstGeom prst="rect">
            <a:avLst/>
          </a:prstGeom>
          <a:ln>
            <a:noFill/>
          </a:ln>
        </p:spPr>
      </p:pic>
      <p:sp>
        <p:nvSpPr>
          <p:cNvPr id="5" name="Curved Right Arrow 4"/>
          <p:cNvSpPr/>
          <p:nvPr/>
        </p:nvSpPr>
        <p:spPr>
          <a:xfrm>
            <a:off x="6305393" y="1159497"/>
            <a:ext cx="1047513" cy="3667028"/>
          </a:xfrm>
          <a:prstGeom prst="curvedRightArrow">
            <a:avLst>
              <a:gd name="adj1" fmla="val 8742"/>
              <a:gd name="adj2" fmla="val 28832"/>
              <a:gd name="adj3" fmla="val 25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6" name="TextBox 5"/>
          <p:cNvSpPr txBox="1"/>
          <p:nvPr/>
        </p:nvSpPr>
        <p:spPr>
          <a:xfrm>
            <a:off x="7484112" y="307442"/>
            <a:ext cx="4128940" cy="261610"/>
          </a:xfrm>
          <a:prstGeom prst="rect">
            <a:avLst/>
          </a:prstGeom>
          <a:noFill/>
        </p:spPr>
        <p:txBody>
          <a:bodyPr wrap="square" rtlCol="0">
            <a:spAutoFit/>
          </a:bodyPr>
          <a:lstStyle/>
          <a:p>
            <a:r>
              <a:rPr lang="en-IN" sz="1100" dirty="0" smtClean="0"/>
              <a:t>PERCENTAGE OF EMPLOYEES IN THREE MAJOR SECTORS IN INDIA</a:t>
            </a:r>
            <a:endParaRPr lang="en-IN" sz="1100" dirty="0"/>
          </a:p>
        </p:txBody>
      </p:sp>
      <p:sp>
        <p:nvSpPr>
          <p:cNvPr id="7" name="TextBox 6"/>
          <p:cNvSpPr txBox="1"/>
          <p:nvPr/>
        </p:nvSpPr>
        <p:spPr>
          <a:xfrm>
            <a:off x="7507790" y="3619348"/>
            <a:ext cx="4128940" cy="261610"/>
          </a:xfrm>
          <a:prstGeom prst="rect">
            <a:avLst/>
          </a:prstGeom>
          <a:noFill/>
        </p:spPr>
        <p:txBody>
          <a:bodyPr wrap="square" rtlCol="0">
            <a:spAutoFit/>
          </a:bodyPr>
          <a:lstStyle/>
          <a:p>
            <a:r>
              <a:rPr lang="en-IN" sz="1100" dirty="0" smtClean="0"/>
              <a:t>PERCENTAGE OF EMPLOYEES IN DIFFERENT INDUSTRIAL SECTORS</a:t>
            </a:r>
            <a:endParaRPr lang="en-IN" sz="1100" dirty="0"/>
          </a:p>
        </p:txBody>
      </p:sp>
      <p:sp>
        <p:nvSpPr>
          <p:cNvPr id="8" name="TextBox 7"/>
          <p:cNvSpPr txBox="1"/>
          <p:nvPr/>
        </p:nvSpPr>
        <p:spPr>
          <a:xfrm>
            <a:off x="0" y="6488668"/>
            <a:ext cx="4921360" cy="369332"/>
          </a:xfrm>
          <a:prstGeom prst="rect">
            <a:avLst/>
          </a:prstGeom>
          <a:noFill/>
        </p:spPr>
        <p:txBody>
          <a:bodyPr wrap="square" rtlCol="0">
            <a:spAutoFit/>
          </a:bodyPr>
          <a:lstStyle/>
          <a:p>
            <a:r>
              <a:rPr lang="en-IN" sz="900" dirty="0" smtClean="0">
                <a:solidFill>
                  <a:schemeClr val="bg2">
                    <a:lumMod val="25000"/>
                  </a:schemeClr>
                </a:solidFill>
                <a:latin typeface="+mj-lt"/>
              </a:rPr>
              <a:t>Source : “Modified Current Weekly Status employment estimates” in </a:t>
            </a:r>
            <a:r>
              <a:rPr lang="en-IN" sz="900" i="1" dirty="0" smtClean="0">
                <a:solidFill>
                  <a:schemeClr val="bg2">
                    <a:lumMod val="25000"/>
                  </a:schemeClr>
                </a:solidFill>
                <a:latin typeface="+mj-lt"/>
              </a:rPr>
              <a:t>The Challenge of Employment in India Report, </a:t>
            </a:r>
            <a:r>
              <a:rPr lang="en-IN" sz="900" dirty="0" smtClean="0">
                <a:solidFill>
                  <a:schemeClr val="bg2">
                    <a:lumMod val="25000"/>
                  </a:schemeClr>
                </a:solidFill>
                <a:latin typeface="+mj-lt"/>
              </a:rPr>
              <a:t>National Commission for Enterprises in the Unorganized Sector, April 2009</a:t>
            </a:r>
            <a:endParaRPr lang="en-IN" sz="900" dirty="0">
              <a:solidFill>
                <a:schemeClr val="bg2">
                  <a:lumMod val="25000"/>
                </a:schemeClr>
              </a:solidFill>
              <a:latin typeface="+mj-lt"/>
            </a:endParaRPr>
          </a:p>
        </p:txBody>
      </p:sp>
    </p:spTree>
    <p:extLst>
      <p:ext uri="{BB962C8B-B14F-4D97-AF65-F5344CB8AC3E}">
        <p14:creationId xmlns="" xmlns:p14="http://schemas.microsoft.com/office/powerpoint/2010/main" val="4292425257"/>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Shutterstock</a:t>
            </a:r>
            <a:endParaRPr lang="en-IN" sz="900" dirty="0">
              <a:solidFill>
                <a:schemeClr val="tx1">
                  <a:lumMod val="75000"/>
                  <a:lumOff val="25000"/>
                </a:schemeClr>
              </a:solidFill>
              <a:latin typeface="+mj-lt"/>
            </a:endParaRPr>
          </a:p>
        </p:txBody>
      </p:sp>
      <p:pic>
        <p:nvPicPr>
          <p:cNvPr id="10" name="Picture 9"/>
          <p:cNvPicPr>
            <a:picLocks noChangeAspect="1"/>
          </p:cNvPicPr>
          <p:nvPr/>
        </p:nvPicPr>
        <p:blipFill>
          <a:blip r:embed="rId2" cstate="print">
            <a:extLst>
              <a:ext uri="{28A0092B-C50C-407E-A947-70E740481C1C}">
                <a14:useLocalDpi xmlns="" xmlns:a14="http://schemas.microsoft.com/office/drawing/2010/main" val="0"/>
              </a:ext>
            </a:extLst>
          </a:blip>
          <a:srcRect l="21175"/>
          <a:stretch>
            <a:fillRect/>
          </a:stretch>
        </p:blipFill>
        <p:spPr>
          <a:xfrm>
            <a:off x="4083269" y="0"/>
            <a:ext cx="8108731" cy="6858000"/>
          </a:xfrm>
          <a:prstGeom prst="rect">
            <a:avLst/>
          </a:prstGeom>
        </p:spPr>
      </p:pic>
    </p:spTree>
    <p:extLst>
      <p:ext uri="{BB962C8B-B14F-4D97-AF65-F5344CB8AC3E}">
        <p14:creationId xmlns="" xmlns:p14="http://schemas.microsoft.com/office/powerpoint/2010/main" val="3366566056"/>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SUS\Desktop\Teri Presentation\cooler12.jpg"/>
          <p:cNvPicPr>
            <a:picLocks noChangeAspect="1" noChangeArrowheads="1"/>
          </p:cNvPicPr>
          <p:nvPr/>
        </p:nvPicPr>
        <p:blipFill>
          <a:blip r:embed="rId2"/>
          <a:srcRect l="10609"/>
          <a:stretch>
            <a:fillRect/>
          </a:stretch>
        </p:blipFill>
        <p:spPr bwMode="auto">
          <a:xfrm>
            <a:off x="4004441" y="0"/>
            <a:ext cx="8187559" cy="6858000"/>
          </a:xfrm>
          <a:prstGeom prst="rect">
            <a:avLst/>
          </a:prstGeom>
          <a:noFill/>
        </p:spPr>
      </p:pic>
      <p:sp>
        <p:nvSpPr>
          <p:cNvPr id="4" name="TextBox 3"/>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t>
            </a:r>
            <a:r>
              <a:rPr lang="en-IN" sz="900" dirty="0" smtClean="0">
                <a:solidFill>
                  <a:schemeClr val="tx1">
                    <a:lumMod val="75000"/>
                    <a:lumOff val="25000"/>
                  </a:schemeClr>
                </a:solidFill>
                <a:latin typeface="+mj-lt"/>
              </a:rPr>
              <a:t>Google images</a:t>
            </a:r>
            <a:endParaRPr lang="en-IN" sz="900" dirty="0">
              <a:solidFill>
                <a:schemeClr val="tx1">
                  <a:lumMod val="75000"/>
                  <a:lumOff val="25000"/>
                </a:schemeClr>
              </a:solidFill>
              <a:latin typeface="+mj-lt"/>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Shutterstock</a:t>
            </a:r>
            <a:endParaRPr lang="en-IN" sz="900" dirty="0">
              <a:solidFill>
                <a:schemeClr val="tx1">
                  <a:lumMod val="75000"/>
                  <a:lumOff val="25000"/>
                </a:schemeClr>
              </a:solidFill>
              <a:latin typeface="+mj-lt"/>
            </a:endParaRPr>
          </a:p>
        </p:txBody>
      </p:sp>
      <p:pic>
        <p:nvPicPr>
          <p:cNvPr id="1027" name="Picture 3" descr="C:\Users\ASUS\Desktop\Teri Presentation\shutterstock_244253494.jpg"/>
          <p:cNvPicPr>
            <a:picLocks noChangeAspect="1" noChangeArrowheads="1"/>
          </p:cNvPicPr>
          <p:nvPr/>
        </p:nvPicPr>
        <p:blipFill>
          <a:blip r:embed="rId2" cstate="print"/>
          <a:srcRect l="18360" t="726" r="4744" b="1395"/>
          <a:stretch>
            <a:fillRect/>
          </a:stretch>
        </p:blipFill>
        <p:spPr bwMode="auto">
          <a:xfrm>
            <a:off x="4111962" y="0"/>
            <a:ext cx="8080038" cy="6858000"/>
          </a:xfrm>
          <a:prstGeom prst="rect">
            <a:avLst/>
          </a:prstGeom>
          <a:noFill/>
        </p:spPr>
      </p:pic>
    </p:spTree>
    <p:extLst>
      <p:ext uri="{BB962C8B-B14F-4D97-AF65-F5344CB8AC3E}">
        <p14:creationId xmlns="" xmlns:p14="http://schemas.microsoft.com/office/powerpoint/2010/main" val="884207486"/>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Shutterstock</a:t>
            </a:r>
            <a:endParaRPr lang="en-IN" sz="900" dirty="0">
              <a:solidFill>
                <a:schemeClr val="tx1">
                  <a:lumMod val="75000"/>
                  <a:lumOff val="25000"/>
                </a:schemeClr>
              </a:solidFill>
              <a:latin typeface="+mj-lt"/>
            </a:endParaRPr>
          </a:p>
        </p:txBody>
      </p:sp>
      <p:pic>
        <p:nvPicPr>
          <p:cNvPr id="3" name="Picture 2"/>
          <p:cNvPicPr>
            <a:picLocks noChangeAspect="1"/>
          </p:cNvPicPr>
          <p:nvPr/>
        </p:nvPicPr>
        <p:blipFill>
          <a:blip r:embed="rId2" cstate="print">
            <a:extLst>
              <a:ext uri="{28A0092B-C50C-407E-A947-70E740481C1C}">
                <a14:useLocalDpi xmlns="" xmlns:a14="http://schemas.microsoft.com/office/drawing/2010/main" val="0"/>
              </a:ext>
            </a:extLst>
          </a:blip>
          <a:srcRect l="4038" r="17137"/>
          <a:stretch>
            <a:fillRect/>
          </a:stretch>
        </p:blipFill>
        <p:spPr>
          <a:xfrm>
            <a:off x="4083269" y="0"/>
            <a:ext cx="8108731" cy="6858000"/>
          </a:xfrm>
          <a:prstGeom prst="rect">
            <a:avLst/>
          </a:prstGeom>
        </p:spPr>
      </p:pic>
    </p:spTree>
    <p:extLst>
      <p:ext uri="{BB962C8B-B14F-4D97-AF65-F5344CB8AC3E}">
        <p14:creationId xmlns="" xmlns:p14="http://schemas.microsoft.com/office/powerpoint/2010/main" val="2147271964"/>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SUS\Desktop\Teri Presentation\disegno_antico.png"/>
          <p:cNvPicPr>
            <a:picLocks noChangeAspect="1" noChangeArrowheads="1"/>
          </p:cNvPicPr>
          <p:nvPr/>
        </p:nvPicPr>
        <p:blipFill>
          <a:blip r:embed="rId2"/>
          <a:srcRect/>
          <a:stretch>
            <a:fillRect/>
          </a:stretch>
        </p:blipFill>
        <p:spPr bwMode="auto">
          <a:xfrm>
            <a:off x="937227" y="2106231"/>
            <a:ext cx="10192569" cy="2718018"/>
          </a:xfrm>
          <a:prstGeom prst="rect">
            <a:avLst/>
          </a:prstGeom>
          <a:noFill/>
        </p:spPr>
      </p:pic>
      <p:sp>
        <p:nvSpPr>
          <p:cNvPr id="4" name="TextBox 3"/>
          <p:cNvSpPr txBox="1"/>
          <p:nvPr/>
        </p:nvSpPr>
        <p:spPr>
          <a:xfrm>
            <a:off x="0" y="6627168"/>
            <a:ext cx="4921360" cy="230832"/>
          </a:xfrm>
          <a:prstGeom prst="rect">
            <a:avLst/>
          </a:prstGeom>
          <a:noFill/>
        </p:spPr>
        <p:txBody>
          <a:bodyPr wrap="square" rtlCol="0">
            <a:spAutoFit/>
          </a:bodyPr>
          <a:lstStyle/>
          <a:p>
            <a:r>
              <a:rPr lang="en-IN" sz="900" dirty="0" smtClean="0">
                <a:solidFill>
                  <a:schemeClr val="tx1">
                    <a:lumMod val="75000"/>
                    <a:lumOff val="25000"/>
                  </a:schemeClr>
                </a:solidFill>
                <a:latin typeface="+mj-lt"/>
              </a:rPr>
              <a:t>Image source: </a:t>
            </a:r>
            <a:r>
              <a:rPr lang="en-IN" sz="900" dirty="0" smtClean="0">
                <a:solidFill>
                  <a:schemeClr val="tx1">
                    <a:lumMod val="75000"/>
                    <a:lumOff val="25000"/>
                  </a:schemeClr>
                </a:solidFill>
                <a:latin typeface="+mj-lt"/>
              </a:rPr>
              <a:t>Google images</a:t>
            </a:r>
            <a:endParaRPr lang="en-IN" sz="900" dirty="0">
              <a:solidFill>
                <a:schemeClr val="tx1">
                  <a:lumMod val="75000"/>
                  <a:lumOff val="25000"/>
                </a:schemeClr>
              </a:solidFill>
              <a:latin typeface="+mj-lt"/>
            </a:endParaRPr>
          </a:p>
        </p:txBody>
      </p:sp>
      <p:sp>
        <p:nvSpPr>
          <p:cNvPr id="5" name="TextBox 4"/>
          <p:cNvSpPr txBox="1"/>
          <p:nvPr/>
        </p:nvSpPr>
        <p:spPr>
          <a:xfrm>
            <a:off x="1045660" y="1589903"/>
            <a:ext cx="10182514" cy="4031873"/>
          </a:xfrm>
          <a:prstGeom prst="rect">
            <a:avLst/>
          </a:prstGeom>
          <a:noFill/>
        </p:spPr>
        <p:txBody>
          <a:bodyPr wrap="square" rtlCol="0">
            <a:spAutoFit/>
          </a:bodyPr>
          <a:lstStyle/>
          <a:p>
            <a:pPr algn="just"/>
            <a:r>
              <a:rPr lang="en-IN" sz="1600" b="1" dirty="0" smtClean="0">
                <a:solidFill>
                  <a:schemeClr val="tx1">
                    <a:lumMod val="85000"/>
                    <a:lumOff val="15000"/>
                  </a:schemeClr>
                </a:solidFill>
                <a:latin typeface="+mj-lt"/>
              </a:rPr>
              <a:t>From the Ancient wisdom</a:t>
            </a: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endParaRPr lang="en-IN" sz="1600" b="1" dirty="0" smtClean="0">
              <a:solidFill>
                <a:schemeClr val="tx1">
                  <a:lumMod val="85000"/>
                  <a:lumOff val="15000"/>
                </a:schemeClr>
              </a:solidFill>
              <a:latin typeface="+mj-lt"/>
            </a:endParaRPr>
          </a:p>
          <a:p>
            <a:pPr algn="just"/>
            <a:r>
              <a:rPr lang="en-IN" sz="1600" b="1" dirty="0" smtClean="0">
                <a:solidFill>
                  <a:schemeClr val="tx1">
                    <a:lumMod val="85000"/>
                    <a:lumOff val="15000"/>
                  </a:schemeClr>
                </a:solidFill>
                <a:latin typeface="+mj-lt"/>
              </a:rPr>
              <a:t>A principle </a:t>
            </a:r>
            <a:r>
              <a:rPr lang="en-IN" sz="1600" b="1" dirty="0">
                <a:solidFill>
                  <a:schemeClr val="tx1">
                    <a:lumMod val="85000"/>
                    <a:lumOff val="15000"/>
                  </a:schemeClr>
                </a:solidFill>
                <a:latin typeface="+mj-lt"/>
              </a:rPr>
              <a:t>that traces back to the Egyptian period. </a:t>
            </a:r>
            <a:endParaRPr lang="en-IN" sz="1600" b="1" dirty="0" smtClean="0">
              <a:solidFill>
                <a:schemeClr val="tx1">
                  <a:lumMod val="85000"/>
                  <a:lumOff val="15000"/>
                </a:schemeClr>
              </a:solidFill>
              <a:latin typeface="+mj-lt"/>
            </a:endParaRPr>
          </a:p>
          <a:p>
            <a:pPr algn="just"/>
            <a:endParaRPr lang="en-IN" sz="1600" dirty="0" smtClean="0">
              <a:solidFill>
                <a:schemeClr val="tx1">
                  <a:lumMod val="85000"/>
                  <a:lumOff val="15000"/>
                </a:schemeClr>
              </a:solidFill>
              <a:latin typeface="+mj-lt"/>
            </a:endParaRP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TotalTime>
  <Words>1073</Words>
  <Application>Microsoft Office PowerPoint</Application>
  <PresentationFormat>Custom</PresentationFormat>
  <Paragraphs>101</Paragraphs>
  <Slides>27</Slides>
  <Notes>0</Notes>
  <HiddenSlides>0</HiddenSlides>
  <MMClips>1</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Astha</dc:creator>
  <cp:lastModifiedBy>ASUS</cp:lastModifiedBy>
  <cp:revision>48</cp:revision>
  <dcterms:created xsi:type="dcterms:W3CDTF">2017-11-08T18:25:46Z</dcterms:created>
  <dcterms:modified xsi:type="dcterms:W3CDTF">2017-11-09T13:29:30Z</dcterms:modified>
</cp:coreProperties>
</file>