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16"/>
  </p:notesMasterIdLst>
  <p:handoutMasterIdLst>
    <p:handoutMasterId r:id="rId17"/>
  </p:handoutMasterIdLst>
  <p:sldIdLst>
    <p:sldId id="256" r:id="rId2"/>
    <p:sldId id="772" r:id="rId3"/>
    <p:sldId id="819" r:id="rId4"/>
    <p:sldId id="820" r:id="rId5"/>
    <p:sldId id="822" r:id="rId6"/>
    <p:sldId id="799" r:id="rId7"/>
    <p:sldId id="838" r:id="rId8"/>
    <p:sldId id="839" r:id="rId9"/>
    <p:sldId id="840" r:id="rId10"/>
    <p:sldId id="841" r:id="rId11"/>
    <p:sldId id="842" r:id="rId12"/>
    <p:sldId id="843" r:id="rId13"/>
    <p:sldId id="844" r:id="rId14"/>
    <p:sldId id="794" r:id="rId15"/>
  </p:sldIdLst>
  <p:sldSz cx="9144000" cy="6858000" type="letter"/>
  <p:notesSz cx="6797675" cy="98742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-288">
          <p15:clr>
            <a:srgbClr val="A4A3A4"/>
          </p15:clr>
        </p15:guide>
        <p15:guide id="2" pos="-2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E0E0E0"/>
    <a:srgbClr val="3E3866"/>
    <a:srgbClr val="E3E7EB"/>
    <a:srgbClr val="E2E8EF"/>
    <a:srgbClr val="FCF6DA"/>
    <a:srgbClr val="EAEAEA"/>
    <a:srgbClr val="D4BBA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37" autoAdjust="0"/>
    <p:restoredTop sz="90376" autoAdjust="0"/>
  </p:normalViewPr>
  <p:slideViewPr>
    <p:cSldViewPr snapToGrid="0" snapToObjects="1">
      <p:cViewPr varScale="1">
        <p:scale>
          <a:sx n="70" d="100"/>
          <a:sy n="70" d="100"/>
        </p:scale>
        <p:origin x="-1856" y="-96"/>
      </p:cViewPr>
      <p:guideLst>
        <p:guide orient="horz" pos="-288"/>
        <p:guide pos="-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100" d="100"/>
          <a:sy n="100" d="100"/>
        </p:scale>
        <p:origin x="792" y="-1568"/>
      </p:cViewPr>
      <p:guideLst>
        <p:guide orient="horz" pos="3110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33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44813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5775"/>
            <a:ext cx="2944813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375775"/>
            <a:ext cx="2944813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540293C-30CB-462B-99FA-8CE65D7A46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7525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050" y="0"/>
            <a:ext cx="2944813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8050" y="727075"/>
            <a:ext cx="4957763" cy="3717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4238" y="4687888"/>
            <a:ext cx="5005387" cy="444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5775"/>
            <a:ext cx="2944813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050" y="9375775"/>
            <a:ext cx="2944813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CDD304E-45B4-452F-AECB-0F2AA12D8C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684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A6FDD-C2B0-4F9D-8E0D-32E638C52F7F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6D9B9-8705-4F38-8B3C-DEEFC0EA3C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2484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AA492-53F7-4C91-976C-CF0396E9B72D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38DDF-4295-4CEE-AFC6-CCF4B1FAA6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4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A7143-4EF2-4088-AA44-43DB7B56E2CD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FC8C2-3A30-4D42-A24A-8A0B01C202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667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3B30E-0517-44C9-A529-FE28EF4F0FD7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45BDB-6AE4-4115-A400-315CBDFEFC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7333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27636-A045-4223-B5FB-2366818DA193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7451D-093C-4A74-BCEA-0C2498BF07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4553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328D2-BAA0-4423-B796-280F2224DC22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D621A-D76E-4E2A-AEAB-867EA6E850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1440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05A35-82D2-4DF8-90BB-01BC93BEF4F9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703B-63AB-44BC-A49F-4D8506D133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4598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CBA84-FA81-40EC-B243-477CD7270671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A1DB9-81F9-4109-999A-20065DFCF5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4325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CB126-C0B3-421D-9A54-5378B2DEF858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47DBD-6B0E-484C-A154-93E22AB875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9034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A2E0D-E64E-45F2-85D5-E8558DF077DC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02F74-25FD-429E-A1BF-615818110C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2904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I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B1F00-BA2C-4500-AFAC-C34DDD02EDCF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BEA6D-C38F-4CB8-BC43-303223DBC4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4297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2692400" y="6351588"/>
            <a:ext cx="6451600" cy="3968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IN"/>
          </a:p>
        </p:txBody>
      </p:sp>
      <p:sp>
        <p:nvSpPr>
          <p:cNvPr id="12" name="Rectangle 11"/>
          <p:cNvSpPr/>
          <p:nvPr userDrawn="1"/>
        </p:nvSpPr>
        <p:spPr>
          <a:xfrm>
            <a:off x="9525" y="6353175"/>
            <a:ext cx="2686050" cy="3952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IN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IN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1C65-E076-48AE-8D84-9504554231A2}" type="datetime1">
              <a:rPr lang="en-US"/>
              <a:pPr>
                <a:defRPr/>
              </a:pPr>
              <a:t>09/11/17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D221D33-2886-4C1E-854A-D3C9F04A3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3" name="Picture 1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8" t="43237" r="7802" b="14604"/>
          <a:stretch>
            <a:fillRect/>
          </a:stretch>
        </p:blipFill>
        <p:spPr bwMode="auto">
          <a:xfrm>
            <a:off x="7035800" y="5788025"/>
            <a:ext cx="20034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HPMP and Its Impact on HCFCs in INDIA</a:t>
            </a:r>
            <a:endParaRPr lang="en-US" altLang="en-US" dirty="0"/>
          </a:p>
        </p:txBody>
      </p:sp>
      <p:sp>
        <p:nvSpPr>
          <p:cNvPr id="4100" name="Rectangle 17"/>
          <p:cNvSpPr>
            <a:spLocks noChangeArrowheads="1"/>
          </p:cNvSpPr>
          <p:nvPr/>
        </p:nvSpPr>
        <p:spPr bwMode="auto">
          <a:xfrm>
            <a:off x="5080000" y="2989263"/>
            <a:ext cx="1651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1800"/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 bwMode="auto">
          <a:xfrm>
            <a:off x="1087177" y="2397382"/>
            <a:ext cx="685800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sz="2800" b="1" i="1" dirty="0" smtClean="0">
                <a:latin typeface="+mn-lt"/>
              </a:rPr>
              <a:t> </a:t>
            </a:r>
            <a:r>
              <a:rPr lang="en-US" altLang="en-US" sz="2800" b="1" i="1" dirty="0">
                <a:latin typeface="+mn-lt"/>
              </a:rPr>
              <a:t>by </a:t>
            </a:r>
            <a:r>
              <a:rPr lang="en-US" altLang="en-US" sz="2800" b="1" i="1" dirty="0" smtClean="0">
                <a:latin typeface="+mn-lt"/>
              </a:rPr>
              <a:t>Richie Mittal, ISHRAE</a:t>
            </a:r>
            <a:endParaRPr lang="en-US" altLang="en-US" sz="2800" b="1" i="1" dirty="0">
              <a:latin typeface="+mn-lt"/>
            </a:endParaRPr>
          </a:p>
        </p:txBody>
      </p:sp>
      <p:sp useBgFill="1">
        <p:nvSpPr>
          <p:cNvPr id="6" name="Rectangle 5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134" y="25138"/>
            <a:ext cx="1387366" cy="13787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150" y="174625"/>
            <a:ext cx="7886700" cy="1325563"/>
          </a:xfrm>
        </p:spPr>
        <p:txBody>
          <a:bodyPr/>
          <a:lstStyle/>
          <a:p>
            <a:pPr algn="ctr" eaLnBrk="1" hangingPunct="1">
              <a:lnSpc>
                <a:spcPts val="5800"/>
              </a:lnSpc>
            </a:pPr>
            <a:r>
              <a:rPr lang="en-US" sz="44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HCFC 22 and HCFC 123</a:t>
            </a:r>
            <a:endParaRPr lang="en-US" sz="4400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072" y="1361440"/>
            <a:ext cx="8339328" cy="493776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	</a:t>
            </a:r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D6FAD3-8C45-4640-B948-92FBB740E958}" type="datetime1">
              <a:rPr lang="en-US" smtClean="0">
                <a:solidFill>
                  <a:prstClr val="black"/>
                </a:solidFill>
              </a:rPr>
              <a:pPr>
                <a:defRPr/>
              </a:pPr>
              <a:t>09/11/17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8BF4D0-4524-4724-86C3-D3750D6662D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36" name="Content Placeholder 5" descr="Pictur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850" y="1332277"/>
            <a:ext cx="5957887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18292" y="3646973"/>
            <a:ext cx="1580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dirty="0" smtClean="0"/>
              <a:t>Start of Impact </a:t>
            </a:r>
            <a:endParaRPr lang="en-IN" sz="1600" dirty="0"/>
          </a:p>
        </p:txBody>
      </p:sp>
      <p:sp>
        <p:nvSpPr>
          <p:cNvPr id="11" name="Rectangle 10"/>
          <p:cNvSpPr/>
          <p:nvPr/>
        </p:nvSpPr>
        <p:spPr>
          <a:xfrm>
            <a:off x="4433777" y="3604447"/>
            <a:ext cx="2772000" cy="1368000"/>
          </a:xfrm>
          <a:prstGeom prst="rect">
            <a:avLst/>
          </a:prstGeom>
          <a:solidFill>
            <a:srgbClr val="00B0F0">
              <a:alpha val="30196"/>
            </a:srgb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 useBgFill="1">
        <p:nvSpPr>
          <p:cNvPr id="12" name="Rectangle 11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3959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87326"/>
            <a:ext cx="7886700" cy="1325563"/>
          </a:xfrm>
        </p:spPr>
        <p:txBody>
          <a:bodyPr/>
          <a:lstStyle/>
          <a:p>
            <a:pPr algn="ctr" eaLnBrk="1" hangingPunct="1">
              <a:lnSpc>
                <a:spcPts val="5800"/>
              </a:lnSpc>
            </a:pPr>
            <a:r>
              <a:rPr lang="en-US" sz="54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Alternatives </a:t>
            </a:r>
            <a:endParaRPr lang="en-US" sz="5400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+mn-lt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799BB-4FC9-43E2-9455-41207E6734BF}" type="datetime1">
              <a:rPr lang="en-US" smtClean="0">
                <a:solidFill>
                  <a:prstClr val="black"/>
                </a:solidFill>
              </a:rPr>
              <a:pPr>
                <a:defRPr/>
              </a:pPr>
              <a:t>09/11/17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D2E96-CF86-4860-B4A1-AA28D9F5033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9300" y="1589267"/>
            <a:ext cx="3749744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3200" dirty="0" smtClean="0"/>
              <a:t>R22</a:t>
            </a:r>
          </a:p>
          <a:p>
            <a:r>
              <a:rPr lang="en-IN" sz="3200" dirty="0"/>
              <a:t>	</a:t>
            </a:r>
            <a:r>
              <a:rPr lang="en-IN" sz="3200" dirty="0" smtClean="0"/>
              <a:t>R410A</a:t>
            </a:r>
          </a:p>
          <a:p>
            <a:r>
              <a:rPr lang="en-IN" sz="3200" dirty="0"/>
              <a:t>	</a:t>
            </a:r>
            <a:r>
              <a:rPr lang="en-IN" sz="3200" dirty="0" smtClean="0"/>
              <a:t>R32</a:t>
            </a:r>
          </a:p>
          <a:p>
            <a:r>
              <a:rPr lang="en-IN" sz="3200" dirty="0" smtClean="0"/>
              <a:t>	R290</a:t>
            </a:r>
          </a:p>
          <a:p>
            <a:r>
              <a:rPr lang="en-IN" sz="3200" dirty="0" smtClean="0"/>
              <a:t>	Others</a:t>
            </a:r>
            <a:endParaRPr lang="en-IN" sz="3200" dirty="0"/>
          </a:p>
          <a:p>
            <a:r>
              <a:rPr lang="en-IN" sz="3200" dirty="0" smtClean="0"/>
              <a:t>R123</a:t>
            </a:r>
          </a:p>
          <a:p>
            <a:r>
              <a:rPr lang="en-IN" sz="3200" dirty="0"/>
              <a:t>	</a:t>
            </a:r>
            <a:r>
              <a:rPr lang="en-IN" sz="3200" dirty="0" smtClean="0"/>
              <a:t>R134a</a:t>
            </a:r>
          </a:p>
          <a:p>
            <a:r>
              <a:rPr lang="en-IN" sz="3200" dirty="0"/>
              <a:t>	</a:t>
            </a:r>
            <a:r>
              <a:rPr lang="en-IN" sz="3200" dirty="0" smtClean="0"/>
              <a:t>HCFO 1233zd</a:t>
            </a:r>
          </a:p>
          <a:p>
            <a:r>
              <a:rPr lang="en-IN" sz="3200" dirty="0"/>
              <a:t>	</a:t>
            </a:r>
            <a:r>
              <a:rPr lang="en-IN" sz="3200" dirty="0" smtClean="0"/>
              <a:t>HFO 1336mzz</a:t>
            </a:r>
          </a:p>
        </p:txBody>
      </p:sp>
      <p:sp>
        <p:nvSpPr>
          <p:cNvPr id="8" name="Rectangle 7"/>
          <p:cNvSpPr/>
          <p:nvPr/>
        </p:nvSpPr>
        <p:spPr>
          <a:xfrm>
            <a:off x="1722464" y="2615613"/>
            <a:ext cx="2664000" cy="1008000"/>
          </a:xfrm>
          <a:prstGeom prst="rect">
            <a:avLst/>
          </a:prstGeom>
          <a:solidFill>
            <a:srgbClr val="00B0F0">
              <a:alpha val="30196"/>
            </a:srgb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TextBox 3"/>
          <p:cNvSpPr txBox="1"/>
          <p:nvPr/>
        </p:nvSpPr>
        <p:spPr>
          <a:xfrm>
            <a:off x="2998375" y="2923955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800" dirty="0" smtClean="0"/>
              <a:t>Flammable</a:t>
            </a:r>
            <a:endParaRPr lang="en-IN" sz="1800" dirty="0"/>
          </a:p>
        </p:txBody>
      </p:sp>
      <p:sp useBgFill="1">
        <p:nvSpPr>
          <p:cNvPr id="11" name="Rectangle 10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1034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87326"/>
            <a:ext cx="7886700" cy="1325563"/>
          </a:xfrm>
        </p:spPr>
        <p:txBody>
          <a:bodyPr/>
          <a:lstStyle/>
          <a:p>
            <a:pPr algn="ctr" eaLnBrk="1" hangingPunct="1">
              <a:lnSpc>
                <a:spcPts val="5800"/>
              </a:lnSpc>
            </a:pPr>
            <a:r>
              <a:rPr lang="en-US" sz="54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ISHRAE’s Role</a:t>
            </a:r>
            <a:endParaRPr lang="en-US" sz="5400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+mn-lt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799BB-4FC9-43E2-9455-41207E6734BF}" type="datetime1">
              <a:rPr lang="en-US" smtClean="0">
                <a:solidFill>
                  <a:prstClr val="black"/>
                </a:solidFill>
              </a:rPr>
              <a:pPr>
                <a:defRPr/>
              </a:pPr>
              <a:t>09/11/17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D2E96-CF86-4860-B4A1-AA28D9F5033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9300" y="1589267"/>
            <a:ext cx="6917278" cy="4462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3200" b="1" dirty="0" smtClean="0"/>
              <a:t>Refrigerants Technical Committee </a:t>
            </a:r>
          </a:p>
          <a:p>
            <a:endParaRPr lang="en-IN" sz="2800" b="1" dirty="0" smtClean="0"/>
          </a:p>
          <a:p>
            <a:r>
              <a:rPr lang="en-IN" sz="2800" dirty="0" smtClean="0"/>
              <a:t>Dec 2015 release of Position paper</a:t>
            </a:r>
          </a:p>
          <a:p>
            <a:endParaRPr lang="en-IN" sz="2800" dirty="0" smtClean="0"/>
          </a:p>
          <a:p>
            <a:r>
              <a:rPr lang="en-IN" sz="2800" dirty="0" smtClean="0"/>
              <a:t>Nov 2017 release of Guidelines for safe </a:t>
            </a:r>
          </a:p>
          <a:p>
            <a:r>
              <a:rPr lang="en-IN" sz="2800" dirty="0"/>
              <a:t>	</a:t>
            </a:r>
            <a:r>
              <a:rPr lang="en-IN" sz="2800" dirty="0" smtClean="0"/>
              <a:t>and sustainable use of Refrigerants </a:t>
            </a:r>
          </a:p>
          <a:p>
            <a:endParaRPr lang="en-IN" sz="2800" dirty="0"/>
          </a:p>
          <a:p>
            <a:r>
              <a:rPr lang="en-IN" sz="2800" dirty="0" smtClean="0"/>
              <a:t>Participating in stakeholders workshops</a:t>
            </a:r>
          </a:p>
          <a:p>
            <a:endParaRPr lang="en-IN" sz="2800" dirty="0"/>
          </a:p>
          <a:p>
            <a:r>
              <a:rPr lang="en-IN" sz="2800" dirty="0" smtClean="0"/>
              <a:t>BEE and BIS support</a:t>
            </a:r>
          </a:p>
        </p:txBody>
      </p:sp>
      <p:sp useBgFill="1">
        <p:nvSpPr>
          <p:cNvPr id="11" name="Rectangle 10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8923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87326"/>
            <a:ext cx="7886700" cy="1325563"/>
          </a:xfrm>
        </p:spPr>
        <p:txBody>
          <a:bodyPr/>
          <a:lstStyle/>
          <a:p>
            <a:pPr algn="ctr" eaLnBrk="1" hangingPunct="1">
              <a:lnSpc>
                <a:spcPts val="5800"/>
              </a:lnSpc>
            </a:pPr>
            <a:r>
              <a:rPr lang="en-US" sz="54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Refrigerant Trainings 2017</a:t>
            </a:r>
            <a:endParaRPr lang="en-US" sz="5400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+mn-lt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799BB-4FC9-43E2-9455-41207E6734BF}" type="datetime1">
              <a:rPr lang="en-US" smtClean="0">
                <a:solidFill>
                  <a:prstClr val="black"/>
                </a:solidFill>
              </a:rPr>
              <a:pPr>
                <a:defRPr/>
              </a:pPr>
              <a:t>09/11/17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D2E96-CF86-4860-B4A1-AA28D9F5033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481" y="1589267"/>
            <a:ext cx="7802777" cy="39087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N" sz="2800" dirty="0" smtClean="0"/>
              <a:t>Full day training programs on Refrigerants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IN" dirty="0" smtClean="0"/>
              <a:t>Nasik, Kolhapur, </a:t>
            </a:r>
            <a:r>
              <a:rPr lang="en-IN" dirty="0" err="1" smtClean="0"/>
              <a:t>Sangli</a:t>
            </a:r>
            <a:r>
              <a:rPr lang="en-IN" dirty="0" smtClean="0"/>
              <a:t>, Ludhiana, </a:t>
            </a:r>
            <a:r>
              <a:rPr lang="en-IN" dirty="0" err="1" smtClean="0"/>
              <a:t>Karad</a:t>
            </a:r>
            <a:r>
              <a:rPr lang="en-IN" dirty="0" smtClean="0"/>
              <a:t>, </a:t>
            </a:r>
            <a:r>
              <a:rPr lang="en-IN" dirty="0" err="1" smtClean="0"/>
              <a:t>Satara</a:t>
            </a:r>
            <a:endParaRPr lang="en-IN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N" sz="2800" dirty="0" smtClean="0"/>
              <a:t>Half day or short talks many more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N" sz="2800" dirty="0" smtClean="0"/>
              <a:t>Webinars on Refrigerant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IN" sz="2800" dirty="0" smtClean="0"/>
              <a:t>Basics of Refrigerants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IN" sz="2800" dirty="0" smtClean="0"/>
              <a:t>Impact of Montreal Protocol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N" sz="2800" dirty="0" smtClean="0"/>
              <a:t>Videos by DL on Member Login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IN" sz="2800" dirty="0" smtClean="0"/>
              <a:t>Basics </a:t>
            </a:r>
            <a:r>
              <a:rPr lang="en-IN" sz="2800" dirty="0"/>
              <a:t>of </a:t>
            </a:r>
            <a:r>
              <a:rPr lang="en-IN" sz="2800" dirty="0" smtClean="0"/>
              <a:t>Refrigerants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IN" sz="2800" dirty="0" smtClean="0"/>
              <a:t>Safety Regulations and Indian Scenario</a:t>
            </a:r>
          </a:p>
        </p:txBody>
      </p:sp>
      <p:sp>
        <p:nvSpPr>
          <p:cNvPr id="4" name="16-Point Star 3"/>
          <p:cNvSpPr/>
          <p:nvPr/>
        </p:nvSpPr>
        <p:spPr>
          <a:xfrm>
            <a:off x="6699839" y="2583713"/>
            <a:ext cx="2160000" cy="2160000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 smtClean="0"/>
              <a:t>1500+ </a:t>
            </a:r>
          </a:p>
          <a:p>
            <a:pPr algn="ctr"/>
            <a:r>
              <a:rPr lang="en-IN" sz="1600" dirty="0" smtClean="0"/>
              <a:t>Individuals covered</a:t>
            </a:r>
            <a:endParaRPr lang="en-IN" sz="1600" dirty="0"/>
          </a:p>
        </p:txBody>
      </p:sp>
      <p:sp useBgFill="1">
        <p:nvSpPr>
          <p:cNvPr id="8" name="Rectangle 7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4711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Text Box 2"/>
          <p:cNvSpPr txBox="1">
            <a:spLocks noChangeArrowheads="1"/>
          </p:cNvSpPr>
          <p:nvPr/>
        </p:nvSpPr>
        <p:spPr bwMode="auto">
          <a:xfrm>
            <a:off x="630621" y="1455574"/>
            <a:ext cx="7556937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dirty="0" smtClean="0">
                <a:latin typeface="Comic Sans MS" pitchFamily="66" charset="0"/>
              </a:rPr>
              <a:t>Thank You</a:t>
            </a:r>
          </a:p>
          <a:p>
            <a:pPr algn="ctr">
              <a:spcBef>
                <a:spcPct val="50000"/>
              </a:spcBef>
            </a:pPr>
            <a:endParaRPr lang="en-US" sz="4000" b="1" dirty="0" smtClean="0">
              <a:latin typeface="Comic Sans MS" pitchFamily="66" charset="0"/>
            </a:endParaRPr>
          </a:p>
          <a:p>
            <a:pPr algn="ctr">
              <a:spcBef>
                <a:spcPts val="1200"/>
              </a:spcBef>
            </a:pPr>
            <a:r>
              <a:rPr lang="en-US" sz="2800" i="1" dirty="0" smtClean="0">
                <a:latin typeface="Candara" panose="020E0502030303020204" pitchFamily="34" charset="0"/>
              </a:rPr>
              <a:t>Upcoming Webinar:</a:t>
            </a:r>
          </a:p>
          <a:p>
            <a:pPr marL="457200" indent="-457200" algn="ctr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b="1" i="1" dirty="0" smtClean="0">
                <a:latin typeface="Candara" panose="020E0502030303020204" pitchFamily="34" charset="0"/>
              </a:rPr>
              <a:t>Alternative Refrigerants and Evaluation Indian Context</a:t>
            </a:r>
            <a:r>
              <a:rPr lang="en-US" sz="2800" i="1" dirty="0" smtClean="0">
                <a:latin typeface="Candara" panose="020E0502030303020204" pitchFamily="34" charset="0"/>
              </a:rPr>
              <a:t> </a:t>
            </a:r>
            <a:endParaRPr lang="en-US" sz="2800" i="1" dirty="0">
              <a:latin typeface="Candara" panose="020E0502030303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134" y="25138"/>
            <a:ext cx="1387366" cy="13787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 useBgFill="1">
        <p:nvSpPr>
          <p:cNvPr id="5" name="Rectangle 4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2064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 txBox="1">
            <a:spLocks/>
          </p:cNvSpPr>
          <p:nvPr/>
        </p:nvSpPr>
        <p:spPr bwMode="auto">
          <a:xfrm>
            <a:off x="825010" y="1850915"/>
            <a:ext cx="7057749" cy="377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IN" altLang="en-US" sz="3200" dirty="0" smtClean="0">
                <a:latin typeface="Calibri Light" panose="020F0302020204030204" pitchFamily="34" charset="0"/>
              </a:rPr>
              <a:t>Montreal Protocol  </a:t>
            </a:r>
            <a:endParaRPr lang="en-IN" altLang="en-US" sz="3200" dirty="0">
              <a:latin typeface="Calibri Light" panose="020F0302020204030204" pitchFamily="34" charset="0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IN" altLang="en-US" sz="3200" dirty="0" smtClean="0">
                <a:latin typeface="Calibri Light" panose="020F0302020204030204" pitchFamily="34" charset="0"/>
              </a:rPr>
              <a:t>HPMP ( HCFC Phase Out) </a:t>
            </a:r>
          </a:p>
          <a:p>
            <a:pPr marL="0" indent="0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IN" altLang="en-US" sz="3200" dirty="0" smtClean="0">
                <a:latin typeface="Calibri Light" panose="020F0302020204030204" pitchFamily="34" charset="0"/>
              </a:rPr>
              <a:t>Impact on HVAC&amp;R</a:t>
            </a:r>
            <a:endParaRPr lang="en-IN" altLang="en-US" sz="3200" dirty="0">
              <a:latin typeface="Calibri Light" panose="020F0302020204030204" pitchFamily="34" charset="0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IN" altLang="en-US" sz="3200" dirty="0" smtClean="0">
                <a:latin typeface="Calibri Light" panose="020F0302020204030204" pitchFamily="34" charset="0"/>
              </a:rPr>
              <a:t>ISHRAE’s Role</a:t>
            </a:r>
            <a:endParaRPr lang="en-IN" altLang="en-US" sz="3200" dirty="0">
              <a:latin typeface="Calibri Light" panose="020F0302020204030204" pitchFamily="34" charset="0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20000"/>
              </a:spcBef>
              <a:buNone/>
            </a:pPr>
            <a:endParaRPr lang="en-IN" altLang="en-US" sz="3200" dirty="0">
              <a:latin typeface="Calibri Light" panose="020F0302020204030204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22313" y="644525"/>
            <a:ext cx="7772400" cy="604838"/>
          </a:xfrm>
          <a:prstGeom prst="rect">
            <a:avLst/>
          </a:prstGeom>
        </p:spPr>
        <p:txBody>
          <a:bodyPr/>
          <a:lstStyle>
            <a:lvl1pPr algn="ctr" rtl="0" fontAlgn="base">
              <a:lnSpc>
                <a:spcPts val="5800"/>
              </a:lnSpc>
              <a:spcBef>
                <a:spcPct val="0"/>
              </a:spcBef>
              <a:spcAft>
                <a:spcPct val="0"/>
              </a:spcAft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  <a:lvl2pPr algn="ctr" rtl="0" fontAlgn="base">
              <a:lnSpc>
                <a:spcPts val="58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Palatino Linotype" panose="02040502050505030304" pitchFamily="18" charset="0"/>
              </a:defRPr>
            </a:lvl2pPr>
            <a:lvl3pPr algn="ctr" rtl="0" fontAlgn="base">
              <a:lnSpc>
                <a:spcPts val="58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Palatino Linotype" panose="02040502050505030304" pitchFamily="18" charset="0"/>
              </a:defRPr>
            </a:lvl3pPr>
            <a:lvl4pPr algn="ctr" rtl="0" fontAlgn="base">
              <a:lnSpc>
                <a:spcPts val="58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Palatino Linotype" panose="02040502050505030304" pitchFamily="18" charset="0"/>
              </a:defRPr>
            </a:lvl4pPr>
            <a:lvl5pPr algn="ctr" rtl="0" fontAlgn="base">
              <a:lnSpc>
                <a:spcPts val="58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Palatino Linotype" panose="02040502050505030304" pitchFamily="18" charset="0"/>
              </a:defRPr>
            </a:lvl5pPr>
            <a:lvl6pPr marL="457200" algn="ctr" rtl="0" fontAlgn="base">
              <a:lnSpc>
                <a:spcPts val="58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Palatino Linotype" panose="02040502050505030304" pitchFamily="18" charset="0"/>
              </a:defRPr>
            </a:lvl6pPr>
            <a:lvl7pPr marL="914400" algn="ctr" rtl="0" fontAlgn="base">
              <a:lnSpc>
                <a:spcPts val="58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Palatino Linotype" panose="02040502050505030304" pitchFamily="18" charset="0"/>
              </a:defRPr>
            </a:lvl7pPr>
            <a:lvl8pPr marL="1371600" algn="ctr" rtl="0" fontAlgn="base">
              <a:lnSpc>
                <a:spcPts val="58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Palatino Linotype" panose="02040502050505030304" pitchFamily="18" charset="0"/>
              </a:defRPr>
            </a:lvl8pPr>
            <a:lvl9pPr marL="1828800" algn="ctr" rtl="0" fontAlgn="base">
              <a:lnSpc>
                <a:spcPts val="58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latin typeface="Palatino Linotype" panose="02040502050505030304" pitchFamily="18" charset="0"/>
              </a:defRPr>
            </a:lvl9pPr>
          </a:lstStyle>
          <a:p>
            <a:pPr eaLnBrk="1" hangingPunct="1">
              <a:defRPr/>
            </a:pPr>
            <a:r>
              <a:rPr lang="en-IN" dirty="0"/>
              <a:t>Agenda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134" y="25138"/>
            <a:ext cx="1387366" cy="13787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 useBgFill="1">
        <p:nvSpPr>
          <p:cNvPr id="6" name="Rectangle 5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628650" y="339725"/>
            <a:ext cx="7886700" cy="1325563"/>
          </a:xfrm>
        </p:spPr>
        <p:txBody>
          <a:bodyPr/>
          <a:lstStyle/>
          <a:p>
            <a:pPr algn="ctr" eaLnBrk="1" hangingPunct="1">
              <a:lnSpc>
                <a:spcPts val="5800"/>
              </a:lnSpc>
            </a:pPr>
            <a:r>
              <a:rPr lang="en-US" sz="4800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The Montreal Protocol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229600" cy="4525963"/>
          </a:xfrm>
        </p:spPr>
        <p:txBody>
          <a:bodyPr/>
          <a:lstStyle/>
          <a:p>
            <a:pPr>
              <a:spcBef>
                <a:spcPts val="900"/>
              </a:spcBef>
            </a:pPr>
            <a:r>
              <a:rPr lang="en-US" sz="2400" dirty="0" smtClean="0"/>
              <a:t>The Montreal Protocol is a response to the global nature of ozone depletion.</a:t>
            </a:r>
          </a:p>
          <a:p>
            <a:pPr>
              <a:spcBef>
                <a:spcPts val="900"/>
              </a:spcBef>
            </a:pPr>
            <a:endParaRPr lang="en-US" sz="2400" dirty="0" smtClean="0"/>
          </a:p>
          <a:p>
            <a:pPr>
              <a:spcBef>
                <a:spcPts val="900"/>
              </a:spcBef>
            </a:pPr>
            <a:r>
              <a:rPr lang="en-US" sz="2400" dirty="0" smtClean="0"/>
              <a:t>On September 16, 1987, in Montreal, 24 nations and the European Economic Community (EEC) signed the Montreal Protocol on substances that deplete the ozone layer.</a:t>
            </a:r>
          </a:p>
          <a:p>
            <a:pPr>
              <a:spcBef>
                <a:spcPts val="900"/>
              </a:spcBef>
            </a:pPr>
            <a:endParaRPr lang="en-US" sz="2400" dirty="0" smtClean="0"/>
          </a:p>
          <a:p>
            <a:pPr>
              <a:spcBef>
                <a:spcPts val="900"/>
              </a:spcBef>
            </a:pPr>
            <a:r>
              <a:rPr lang="en-US" sz="2400" dirty="0" smtClean="0"/>
              <a:t>Most of the nations that are major producers and consumers of CFCs and </a:t>
            </a:r>
            <a:r>
              <a:rPr lang="en-US" sz="2400" dirty="0" err="1" smtClean="0"/>
              <a:t>halon</a:t>
            </a:r>
            <a:r>
              <a:rPr lang="en-US" sz="2400" dirty="0" smtClean="0"/>
              <a:t> signed the agreement.</a:t>
            </a:r>
          </a:p>
          <a:p>
            <a:pPr>
              <a:spcBef>
                <a:spcPts val="900"/>
              </a:spcBef>
            </a:pPr>
            <a:endParaRPr lang="en-US" sz="2400" dirty="0" smtClean="0"/>
          </a:p>
        </p:txBody>
      </p:sp>
      <p:sp useBgFill="1">
        <p:nvSpPr>
          <p:cNvPr id="5" name="Rectangle 4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2654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lnSpc>
                <a:spcPts val="5800"/>
              </a:lnSpc>
            </a:pPr>
            <a:r>
              <a:rPr lang="en-US" sz="54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The Montreal Protocol (continued)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5715000"/>
            <a:ext cx="8229600" cy="4111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sz="2400" smtClean="0">
                <a:solidFill>
                  <a:srgbClr val="000090"/>
                </a:solidFill>
                <a:cs typeface="Arial" panose="020B0604020202020204" pitchFamily="34" charset="0"/>
              </a:rPr>
              <a:t>Figure 2-4.</a:t>
            </a:r>
            <a:r>
              <a:rPr lang="en-US" sz="2400" smtClean="0">
                <a:cs typeface="Arial" panose="020B0604020202020204" pitchFamily="34" charset="0"/>
              </a:rPr>
              <a:t> The ozone depletion process.</a:t>
            </a:r>
          </a:p>
        </p:txBody>
      </p:sp>
      <p:pic>
        <p:nvPicPr>
          <p:cNvPr id="26628" name="Picture 2" descr="P:\S Chambliss Leave Files\Instructor Resource CD for MDT Heating, Ventilation, Air Conditioning, and Refrigeration 2e\Image Gallery\CH02\16253-02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300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6" name="Rectangle 5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4507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Montreal Protocol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9813" y="1612900"/>
            <a:ext cx="8382000" cy="4527550"/>
          </a:xfrm>
        </p:spPr>
        <p:txBody>
          <a:bodyPr/>
          <a:lstStyle/>
          <a:p>
            <a:pPr marL="519113" indent="-519113" defTabSz="1019175" eaLnBrk="1" hangingPunct="1">
              <a:buFont typeface="Wingdings" panose="05000000000000000000" pitchFamily="2" charset="2"/>
              <a:buChar char="Ø"/>
            </a:pPr>
            <a:r>
              <a:rPr lang="en-US" altLang="ja-JP" sz="2000" smtClean="0">
                <a:ea typeface="ＭＳ Ｐゴシック" panose="020B0600070205080204" pitchFamily="34" charset="-128"/>
              </a:rPr>
              <a:t>India became party 		&gt;  17</a:t>
            </a:r>
            <a:r>
              <a:rPr lang="en-US" altLang="ja-JP" sz="2000" baseline="30000" smtClean="0">
                <a:ea typeface="ＭＳ Ｐゴシック" panose="020B0600070205080204" pitchFamily="34" charset="-128"/>
              </a:rPr>
              <a:t>th </a:t>
            </a:r>
            <a:r>
              <a:rPr lang="en-US" altLang="ja-JP" sz="2000" smtClean="0">
                <a:ea typeface="ＭＳ Ｐゴシック" panose="020B0600070205080204" pitchFamily="34" charset="-128"/>
              </a:rPr>
              <a:t>September 1992</a:t>
            </a:r>
          </a:p>
          <a:p>
            <a:pPr marL="519113" indent="-519113" defTabSz="1019175" eaLnBrk="1" hangingPunct="1">
              <a:buFont typeface="Wingdings" panose="05000000000000000000" pitchFamily="2" charset="2"/>
              <a:buChar char="Ø"/>
            </a:pPr>
            <a:r>
              <a:rPr lang="en-US" sz="2000" smtClean="0"/>
              <a:t>CFC Phase-out 		&gt;   1</a:t>
            </a:r>
            <a:r>
              <a:rPr lang="en-US" sz="2000" baseline="30000" smtClean="0"/>
              <a:t>st</a:t>
            </a:r>
            <a:r>
              <a:rPr lang="en-US" sz="2000" smtClean="0"/>
              <a:t> Aug 2008  for RAC</a:t>
            </a:r>
          </a:p>
          <a:p>
            <a:pPr marL="519113" indent="-519113" defTabSz="1019175" eaLnBrk="1" hangingPunct="1">
              <a:buFont typeface="Wingdings" panose="05000000000000000000" pitchFamily="2" charset="2"/>
              <a:buChar char="Ø"/>
            </a:pPr>
            <a:r>
              <a:rPr lang="en-US" sz="2000" smtClean="0"/>
              <a:t>HCFC Phase-out  </a:t>
            </a:r>
          </a:p>
          <a:p>
            <a:pPr marL="862013" lvl="1" indent="-228600" defTabSz="1019175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1800" smtClean="0"/>
              <a:t>Base-level for production &amp; consumption: the avg of 2009 and 2010.</a:t>
            </a:r>
          </a:p>
          <a:p>
            <a:pPr marL="862013" lvl="1" indent="-228600" defTabSz="1019175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1800" smtClean="0"/>
              <a:t>Freeze=2013 at the base-level</a:t>
            </a:r>
          </a:p>
          <a:p>
            <a:pPr marL="862013" lvl="1" indent="-228600" defTabSz="1019175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1800" smtClean="0"/>
              <a:t>10% reduction in 2015</a:t>
            </a:r>
          </a:p>
          <a:p>
            <a:pPr marL="862013" lvl="1" indent="-228600" defTabSz="1019175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1800" smtClean="0"/>
              <a:t>35% reduction in 2020</a:t>
            </a:r>
          </a:p>
          <a:p>
            <a:pPr marL="862013" lvl="1" indent="-228600" defTabSz="1019175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1800" smtClean="0"/>
              <a:t>67.5% reduction in 2025</a:t>
            </a:r>
          </a:p>
          <a:p>
            <a:pPr marL="862013" lvl="1" indent="-228600" defTabSz="1019175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1800" smtClean="0"/>
              <a:t>100% reduction in 2030 allowing for servicing an annual average of 2.5% during the period 2030-2040.</a:t>
            </a:r>
          </a:p>
        </p:txBody>
      </p:sp>
      <p:sp useBgFill="1">
        <p:nvSpPr>
          <p:cNvPr id="5" name="Rectangle 4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6827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150" y="174625"/>
            <a:ext cx="7886700" cy="1325563"/>
          </a:xfrm>
        </p:spPr>
        <p:txBody>
          <a:bodyPr/>
          <a:lstStyle/>
          <a:p>
            <a:pPr algn="ctr" eaLnBrk="1" hangingPunct="1">
              <a:lnSpc>
                <a:spcPts val="5800"/>
              </a:lnSpc>
            </a:pPr>
            <a:r>
              <a:rPr lang="en-US" sz="4400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Accelerated phase-out of HCFCs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072" y="1361440"/>
            <a:ext cx="8339328" cy="4937760"/>
          </a:xfrm>
        </p:spPr>
        <p:txBody>
          <a:bodyPr/>
          <a:lstStyle/>
          <a:p>
            <a:r>
              <a:rPr lang="en-US" sz="2000" dirty="0" smtClean="0"/>
              <a:t>	</a:t>
            </a:r>
            <a:r>
              <a:rPr lang="en-US" sz="2000" dirty="0"/>
              <a:t>In September 2007, the Parties to the Montreal Protocol agreed to accelerate </a:t>
            </a:r>
            <a:r>
              <a:rPr lang="en-US" sz="2000" dirty="0" smtClean="0"/>
              <a:t>the phase-out </a:t>
            </a:r>
            <a:r>
              <a:rPr lang="en-US" sz="2000" dirty="0"/>
              <a:t>of HCFCs, bringing the final phase-out date forward by 10 years for </a:t>
            </a:r>
            <a:r>
              <a:rPr lang="en-US" sz="2000" dirty="0" smtClean="0"/>
              <a:t>Developed and Developing </a:t>
            </a:r>
            <a:r>
              <a:rPr lang="en-US" sz="2000" dirty="0"/>
              <a:t>countries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D6FAD3-8C45-4640-B948-92FBB740E958}" type="datetime1">
              <a:rPr lang="en-US" smtClean="0">
                <a:solidFill>
                  <a:prstClr val="black"/>
                </a:solidFill>
              </a:rPr>
              <a:pPr>
                <a:defRPr/>
              </a:pPr>
              <a:t>09/11/17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8BF4D0-4524-4724-86C3-D3750D6662D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36" name="Content Placeholder 5" descr="Pictur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1938338"/>
            <a:ext cx="5957887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1543050" y="6040438"/>
            <a:ext cx="5157788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058" tIns="41029" rIns="82058" bIns="41029">
            <a:spAutoFit/>
          </a:bodyPr>
          <a:lstStyle>
            <a:lvl1pPr defTabSz="820738">
              <a:spcBef>
                <a:spcPct val="25000"/>
              </a:spcBef>
              <a:spcAft>
                <a:spcPct val="20000"/>
              </a:spcAft>
              <a:buChar char="•"/>
              <a:defRPr sz="3200" b="1">
                <a:solidFill>
                  <a:srgbClr val="7B7A7A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5000"/>
              </a:spcBef>
              <a:spcAft>
                <a:spcPct val="20000"/>
              </a:spcAft>
              <a:buClr>
                <a:schemeClr val="hlink"/>
              </a:buClr>
              <a:buChar char="•"/>
              <a:defRPr sz="1400">
                <a:solidFill>
                  <a:srgbClr val="7B7A7A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spcAft>
                <a:spcPct val="20000"/>
              </a:spcAft>
              <a:buClr>
                <a:schemeClr val="hlink"/>
              </a:buClr>
              <a:buChar char="•"/>
              <a:defRPr sz="1400">
                <a:solidFill>
                  <a:srgbClr val="7B7A7A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spcAft>
                <a:spcPct val="20000"/>
              </a:spcAft>
              <a:buClr>
                <a:schemeClr val="hlink"/>
              </a:buClr>
              <a:buChar char="•"/>
              <a:defRPr sz="1400">
                <a:solidFill>
                  <a:srgbClr val="7B7A7A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spcAft>
                <a:spcPct val="20000"/>
              </a:spcAft>
              <a:buClr>
                <a:schemeClr val="hlink"/>
              </a:buClr>
              <a:buChar char="•"/>
              <a:defRPr sz="1400">
                <a:solidFill>
                  <a:srgbClr val="7B7A7A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hlink"/>
              </a:buClr>
              <a:buChar char="•"/>
              <a:defRPr sz="1400">
                <a:solidFill>
                  <a:srgbClr val="7B7A7A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hlink"/>
              </a:buClr>
              <a:buChar char="•"/>
              <a:defRPr sz="1400">
                <a:solidFill>
                  <a:srgbClr val="7B7A7A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hlink"/>
              </a:buClr>
              <a:buChar char="•"/>
              <a:defRPr sz="1400">
                <a:solidFill>
                  <a:srgbClr val="7B7A7A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hlink"/>
              </a:buClr>
              <a:buChar char="•"/>
              <a:defRPr sz="1400">
                <a:solidFill>
                  <a:srgbClr val="7B7A7A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300" dirty="0">
                <a:solidFill>
                  <a:schemeClr val="tx1"/>
                </a:solidFill>
              </a:rPr>
              <a:t>Baseline = average ODP weighted 2009, 2010 HCFC consumption</a:t>
            </a:r>
          </a:p>
        </p:txBody>
      </p:sp>
      <p:sp useBgFill="1">
        <p:nvSpPr>
          <p:cNvPr id="9" name="Rectangle 8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1808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87326"/>
            <a:ext cx="7886700" cy="1325563"/>
          </a:xfrm>
        </p:spPr>
        <p:txBody>
          <a:bodyPr/>
          <a:lstStyle/>
          <a:p>
            <a:pPr algn="ctr" eaLnBrk="1" hangingPunct="1">
              <a:lnSpc>
                <a:spcPts val="5800"/>
              </a:lnSpc>
            </a:pPr>
            <a:r>
              <a:rPr lang="en-US" sz="54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Applications impacted</a:t>
            </a:r>
            <a:endParaRPr lang="en-US" sz="5400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+mn-lt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799BB-4FC9-43E2-9455-41207E6734BF}" type="datetime1">
              <a:rPr lang="en-US" smtClean="0">
                <a:solidFill>
                  <a:prstClr val="black"/>
                </a:solidFill>
              </a:rPr>
              <a:pPr>
                <a:defRPr/>
              </a:pPr>
              <a:t>09/11/17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D2E96-CF86-4860-B4A1-AA28D9F5033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9300" y="2120900"/>
            <a:ext cx="423866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3200" dirty="0" smtClean="0"/>
              <a:t>Refrigerants </a:t>
            </a:r>
          </a:p>
          <a:p>
            <a:r>
              <a:rPr lang="en-IN" sz="3200" dirty="0" smtClean="0"/>
              <a:t>Foams </a:t>
            </a:r>
          </a:p>
          <a:p>
            <a:r>
              <a:rPr lang="en-IN" sz="3200" dirty="0" smtClean="0"/>
              <a:t>Fire </a:t>
            </a:r>
          </a:p>
          <a:p>
            <a:r>
              <a:rPr lang="en-IN" sz="3200" dirty="0" smtClean="0"/>
              <a:t>Solvent  (cleaning </a:t>
            </a:r>
            <a:r>
              <a:rPr lang="en-IN" sz="3200" dirty="0" err="1" smtClean="0"/>
              <a:t>etc</a:t>
            </a:r>
            <a:r>
              <a:rPr lang="en-IN" sz="3200" dirty="0" smtClean="0"/>
              <a:t>)</a:t>
            </a:r>
          </a:p>
        </p:txBody>
      </p:sp>
      <p:sp useBgFill="1">
        <p:nvSpPr>
          <p:cNvPr id="8" name="Rectangle 7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8786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87326"/>
            <a:ext cx="7886700" cy="1325563"/>
          </a:xfrm>
        </p:spPr>
        <p:txBody>
          <a:bodyPr/>
          <a:lstStyle/>
          <a:p>
            <a:pPr algn="ctr" eaLnBrk="1" hangingPunct="1">
              <a:lnSpc>
                <a:spcPts val="5800"/>
              </a:lnSpc>
            </a:pPr>
            <a:r>
              <a:rPr lang="en-US" sz="5400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Calculation of Base </a:t>
            </a:r>
            <a:r>
              <a:rPr lang="en-US" sz="54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Line</a:t>
            </a:r>
            <a:endParaRPr lang="en-US" sz="5400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001000" cy="639762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000" dirty="0" smtClean="0"/>
              <a:t>Base Line </a:t>
            </a:r>
            <a:r>
              <a:rPr lang="en-US" sz="2000" dirty="0" err="1" smtClean="0">
                <a:solidFill>
                  <a:srgbClr val="FF0000"/>
                </a:solidFill>
              </a:rPr>
              <a:t>eg</a:t>
            </a:r>
            <a:r>
              <a:rPr lang="en-US" sz="2000" dirty="0" smtClean="0">
                <a:solidFill>
                  <a:srgbClr val="FF0000"/>
                </a:solidFill>
              </a:rPr>
              <a:t> India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ODP T = MT X ODP </a:t>
            </a:r>
            <a:endParaRPr lang="en-US" sz="20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799BB-4FC9-43E2-9455-41207E6734BF}" type="datetime1">
              <a:rPr lang="en-US" smtClean="0">
                <a:solidFill>
                  <a:prstClr val="black"/>
                </a:solidFill>
              </a:rPr>
              <a:pPr>
                <a:defRPr/>
              </a:pPr>
              <a:t>09/11/17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D2E96-CF86-4860-B4A1-AA28D9F5033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190500" y="2158998"/>
          <a:ext cx="8839200" cy="3581404"/>
        </p:xfrm>
        <a:graphic>
          <a:graphicData uri="http://schemas.openxmlformats.org/drawingml/2006/table">
            <a:tbl>
              <a:tblPr/>
              <a:tblGrid>
                <a:gridCol w="1104900"/>
                <a:gridCol w="1104900"/>
                <a:gridCol w="1104900"/>
                <a:gridCol w="1104900"/>
                <a:gridCol w="1104900"/>
                <a:gridCol w="1104900"/>
                <a:gridCol w="1104900"/>
                <a:gridCol w="1104900"/>
              </a:tblGrid>
              <a:tr h="3761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MT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ODP 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61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ODP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Baseline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Baseline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761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HCFC-123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4.76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3.53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61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HCFC-124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13.64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13.27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13.46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621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HCFC-141b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7868.5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869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862.07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865.54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621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HCFC-142b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195.07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52.33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123.7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61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HCFC-22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9387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516.29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687.67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601.98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61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21504.5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1598.76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1617.64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1608.2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 useBgFill="1">
        <p:nvSpPr>
          <p:cNvPr id="8" name="Rectangle 7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6432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87326"/>
            <a:ext cx="7886700" cy="1325563"/>
          </a:xfrm>
        </p:spPr>
        <p:txBody>
          <a:bodyPr/>
          <a:lstStyle/>
          <a:p>
            <a:pPr algn="ctr" eaLnBrk="1" hangingPunct="1">
              <a:lnSpc>
                <a:spcPts val="5800"/>
              </a:lnSpc>
            </a:pPr>
            <a:r>
              <a:rPr lang="en-US" sz="5400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Calculation of Base </a:t>
            </a:r>
            <a:r>
              <a:rPr lang="en-US" sz="54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Line</a:t>
            </a:r>
            <a:endParaRPr lang="en-US" sz="5400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001000" cy="639762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000" dirty="0" smtClean="0"/>
              <a:t>Base Line </a:t>
            </a:r>
            <a:r>
              <a:rPr lang="en-US" sz="2000" dirty="0" err="1" smtClean="0">
                <a:solidFill>
                  <a:srgbClr val="FF0000"/>
                </a:solidFill>
              </a:rPr>
              <a:t>eg</a:t>
            </a:r>
            <a:r>
              <a:rPr lang="en-US" sz="2000" dirty="0" smtClean="0">
                <a:solidFill>
                  <a:srgbClr val="FF0000"/>
                </a:solidFill>
              </a:rPr>
              <a:t> India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ODP T = MT X ODP </a:t>
            </a:r>
            <a:endParaRPr lang="en-US" sz="20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799BB-4FC9-43E2-9455-41207E6734BF}" type="datetime1">
              <a:rPr lang="en-US" smtClean="0">
                <a:solidFill>
                  <a:prstClr val="black"/>
                </a:solidFill>
              </a:rPr>
              <a:pPr>
                <a:defRPr/>
              </a:pPr>
              <a:t>09/11/17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D2E96-CF86-4860-B4A1-AA28D9F5033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270305"/>
              </p:ext>
            </p:extLst>
          </p:nvPr>
        </p:nvGraphicFramePr>
        <p:xfrm>
          <a:off x="190500" y="2158998"/>
          <a:ext cx="5524500" cy="3581404"/>
        </p:xfrm>
        <a:graphic>
          <a:graphicData uri="http://schemas.openxmlformats.org/drawingml/2006/table">
            <a:tbl>
              <a:tblPr/>
              <a:tblGrid>
                <a:gridCol w="1104900"/>
                <a:gridCol w="1104900"/>
                <a:gridCol w="1104900"/>
                <a:gridCol w="1104900"/>
                <a:gridCol w="1104900"/>
              </a:tblGrid>
              <a:tr h="3761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ODP 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61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ODP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Baseline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761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HCFC-123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4.76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3.53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61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HCFC-124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13.64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13.27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13.46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621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HCFC-141b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869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862.07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865.54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621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HCFC-142b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195.07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52.33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123.7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61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HCFC-22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516.29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687.67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601.98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61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1598.76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1617.64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1608.2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646434" y="3296096"/>
            <a:ext cx="1044000" cy="1692000"/>
          </a:xfrm>
          <a:prstGeom prst="rect">
            <a:avLst/>
          </a:prstGeom>
          <a:solidFill>
            <a:srgbClr val="00B0F0">
              <a:alpha val="30196"/>
            </a:srgb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TextBox 4"/>
          <p:cNvSpPr txBox="1"/>
          <p:nvPr/>
        </p:nvSpPr>
        <p:spPr>
          <a:xfrm>
            <a:off x="5922328" y="3742660"/>
            <a:ext cx="2667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/>
              <a:t>62.3% of Baseline</a:t>
            </a:r>
            <a:endParaRPr lang="en-IN" dirty="0"/>
          </a:p>
        </p:txBody>
      </p:sp>
      <p:sp useBgFill="1">
        <p:nvSpPr>
          <p:cNvPr id="12" name="Rectangle 11"/>
          <p:cNvSpPr/>
          <p:nvPr/>
        </p:nvSpPr>
        <p:spPr>
          <a:xfrm>
            <a:off x="7029450" y="5778499"/>
            <a:ext cx="2079624" cy="56303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Richie Mittal</a:t>
            </a:r>
            <a:endParaRPr lang="en-IN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0386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13893</TotalTime>
  <Words>428</Words>
  <Application>Microsoft Macintosh PowerPoint</Application>
  <PresentationFormat>Letter Paper (8.5x11 in)</PresentationFormat>
  <Paragraphs>210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HPMP and Its Impact on HCFCs in INDIA</vt:lpstr>
      <vt:lpstr>PowerPoint Presentation</vt:lpstr>
      <vt:lpstr>The Montreal Protocol</vt:lpstr>
      <vt:lpstr>The Montreal Protocol (continued)</vt:lpstr>
      <vt:lpstr>Montreal Protocol </vt:lpstr>
      <vt:lpstr>Accelerated phase-out of HCFCs</vt:lpstr>
      <vt:lpstr>Applications impacted</vt:lpstr>
      <vt:lpstr>Calculation of Base Line</vt:lpstr>
      <vt:lpstr>Calculation of Base Line</vt:lpstr>
      <vt:lpstr>HCFC 22 and HCFC 123</vt:lpstr>
      <vt:lpstr>Alternatives </vt:lpstr>
      <vt:lpstr>ISHRAE’s Role</vt:lpstr>
      <vt:lpstr>Refrigerant Trainings 2017</vt:lpstr>
      <vt:lpstr>PowerPoint Presentation</vt:lpstr>
    </vt:vector>
  </TitlesOfParts>
  <Company>Ogilvy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DuPont Product/Presentation Title</dc:title>
  <dc:creator>kapil singhal</dc:creator>
  <cp:lastModifiedBy>Richie Mittal</cp:lastModifiedBy>
  <cp:revision>266</cp:revision>
  <cp:lastPrinted>2005-05-23T23:22:03Z</cp:lastPrinted>
  <dcterms:created xsi:type="dcterms:W3CDTF">2004-10-26T17:19:59Z</dcterms:created>
  <dcterms:modified xsi:type="dcterms:W3CDTF">2017-11-09T03:08:51Z</dcterms:modified>
  <cp:category>Dec.2004</cp:category>
</cp:coreProperties>
</file>