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4" r:id="rId2"/>
  </p:sldMasterIdLst>
  <p:notesMasterIdLst>
    <p:notesMasterId r:id="rId24"/>
  </p:notesMasterIdLst>
  <p:handoutMasterIdLst>
    <p:handoutMasterId r:id="rId25"/>
  </p:handoutMasterIdLst>
  <p:sldIdLst>
    <p:sldId id="269" r:id="rId3"/>
    <p:sldId id="301" r:id="rId4"/>
    <p:sldId id="303" r:id="rId5"/>
    <p:sldId id="300" r:id="rId6"/>
    <p:sldId id="280" r:id="rId7"/>
    <p:sldId id="299" r:id="rId8"/>
    <p:sldId id="290" r:id="rId9"/>
    <p:sldId id="284" r:id="rId10"/>
    <p:sldId id="291" r:id="rId11"/>
    <p:sldId id="292" r:id="rId12"/>
    <p:sldId id="293" r:id="rId13"/>
    <p:sldId id="295" r:id="rId14"/>
    <p:sldId id="294" r:id="rId15"/>
    <p:sldId id="296" r:id="rId16"/>
    <p:sldId id="285" r:id="rId17"/>
    <p:sldId id="302" r:id="rId18"/>
    <p:sldId id="297" r:id="rId19"/>
    <p:sldId id="298" r:id="rId20"/>
    <p:sldId id="304" r:id="rId21"/>
    <p:sldId id="305" r:id="rId22"/>
    <p:sldId id="28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49C"/>
    <a:srgbClr val="5E6A71"/>
    <a:srgbClr val="005B82"/>
    <a:srgbClr val="69BE28"/>
    <a:srgbClr val="00A9E0"/>
    <a:srgbClr val="FECB00"/>
    <a:srgbClr val="E372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67"/>
    <p:restoredTop sz="70327" autoAdjust="0"/>
  </p:normalViewPr>
  <p:slideViewPr>
    <p:cSldViewPr>
      <p:cViewPr>
        <p:scale>
          <a:sx n="94" d="100"/>
          <a:sy n="94" d="100"/>
        </p:scale>
        <p:origin x="232" y="-1760"/>
      </p:cViewPr>
      <p:guideLst>
        <p:guide orient="horz" pos="2160"/>
        <p:guide pos="2880"/>
      </p:guideLst>
    </p:cSldViewPr>
  </p:slideViewPr>
  <p:notesTextViewPr>
    <p:cViewPr>
      <p:scale>
        <a:sx n="100" d="100"/>
        <a:sy n="100" d="100"/>
      </p:scale>
      <p:origin x="0" y="0"/>
    </p:cViewPr>
  </p:notesTextViewPr>
  <p:sorterViewPr>
    <p:cViewPr>
      <p:scale>
        <a:sx n="143" d="100"/>
        <a:sy n="143" d="100"/>
      </p:scale>
      <p:origin x="0" y="0"/>
    </p:cViewPr>
  </p:sorterViewPr>
  <p:notesViewPr>
    <p:cSldViewPr>
      <p:cViewPr varScale="1">
        <p:scale>
          <a:sx n="55" d="100"/>
          <a:sy n="55" d="100"/>
        </p:scale>
        <p:origin x="2880" y="84"/>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notesMaster" Target="notesMasters/notesMaster1.xml"/><Relationship Id="rId25" Type="http://schemas.openxmlformats.org/officeDocument/2006/relationships/handoutMaster" Target="handoutMasters/handout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BE82C5-D912-4BAC-84D9-83BF4C2731AA}" type="datetimeFigureOut">
              <a:rPr lang="en-US" smtClean="0"/>
              <a:t>11/9/17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2B025A-71D9-44A8-B5E3-3128DC462DA4}" type="slidenum">
              <a:rPr lang="en-US" smtClean="0"/>
              <a:t>‹nr.›</a:t>
            </a:fld>
            <a:endParaRPr lang="en-US" dirty="0"/>
          </a:p>
        </p:txBody>
      </p:sp>
    </p:spTree>
    <p:extLst>
      <p:ext uri="{BB962C8B-B14F-4D97-AF65-F5344CB8AC3E}">
        <p14:creationId xmlns:p14="http://schemas.microsoft.com/office/powerpoint/2010/main" val="3065300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BED130-C127-40C3-911D-CAFE6F6B303A}" type="datetimeFigureOut">
              <a:rPr lang="en-US" smtClean="0"/>
              <a:t>11/9/17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143B2F-FDAE-40EA-8783-35A01147A068}" type="slidenum">
              <a:rPr lang="en-US" smtClean="0"/>
              <a:t>‹nr.›</a:t>
            </a:fld>
            <a:endParaRPr lang="en-US" dirty="0"/>
          </a:p>
        </p:txBody>
      </p:sp>
    </p:spTree>
    <p:extLst>
      <p:ext uri="{BB962C8B-B14F-4D97-AF65-F5344CB8AC3E}">
        <p14:creationId xmlns:p14="http://schemas.microsoft.com/office/powerpoint/2010/main" val="3860345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EB2552-9DA2-4B2D-A7A5-69AD23F6F218}" type="slidenum">
              <a:rPr lang="en-US" smtClean="0"/>
              <a:pPr/>
              <a:t>1</a:t>
            </a:fld>
            <a:endParaRPr lang="en-US" dirty="0"/>
          </a:p>
        </p:txBody>
      </p:sp>
    </p:spTree>
    <p:extLst>
      <p:ext uri="{BB962C8B-B14F-4D97-AF65-F5344CB8AC3E}">
        <p14:creationId xmlns:p14="http://schemas.microsoft.com/office/powerpoint/2010/main" val="698669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Guidelines for Flammable Refrigerant Handling, Transporting, Storing and Equipment Servicing, Installation and Dismantling (ASHRAE-RP 1807)</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objectives of ASHRAE-RP 1807 are three-fold: Reviewing existing requirements/practice for safe handling of flammable refrigerants; reviewing technician licensing or certification requirements; and proposing requirements for servicing and installing HVAC&amp;R products using flammable refrigerants.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Draft final report for RP-1807 is being reviewed now by the project monitoring subcommittee for approval. Once complete, ASHRAE-RP 1807’s findings will support revisions of relevant sections in ASHRAE and UL safety standards.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143B2F-FDAE-40EA-8783-35A01147A068}" type="slidenum">
              <a:rPr lang="en-US" smtClean="0"/>
              <a:t>10</a:t>
            </a:fld>
            <a:endParaRPr lang="en-US" dirty="0"/>
          </a:p>
        </p:txBody>
      </p:sp>
    </p:spTree>
    <p:extLst>
      <p:ext uri="{BB962C8B-B14F-4D97-AF65-F5344CB8AC3E}">
        <p14:creationId xmlns:p14="http://schemas.microsoft.com/office/powerpoint/2010/main" val="1690187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Servicing and Installing Equipment using Flammable Refrigerants: Assessment of Field-made Mechanical Joints (ASHRAE-RP 1808)</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the last of the three high-priority projects led by ASHRAE, researchers on ASHRAE-RP 1808 will spend six months assessing the effectiveness of joints made in the field, considering human and mechanical factors.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goal of which is to help determine whether common types of joints other than brazed or soldered joints should or should not be allowed in ASHRAE Standard 15.2, and other relevant codes and standards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Testing is underway now on RP-1808 and project is on track to wrap-up by end of 2017. A</a:t>
            </a:r>
            <a:r>
              <a:rPr lang="en-US" sz="1200" kern="1200" baseline="0" dirty="0" smtClean="0">
                <a:solidFill>
                  <a:schemeClr val="tx1"/>
                </a:solidFill>
                <a:effectLst/>
                <a:latin typeface="+mn-lt"/>
                <a:ea typeface="+mn-ea"/>
                <a:cs typeface="+mn-cs"/>
              </a:rPr>
              <a:t> book will published as a result of the project.</a:t>
            </a:r>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143B2F-FDAE-40EA-8783-35A01147A068}" type="slidenum">
              <a:rPr lang="en-US" smtClean="0"/>
              <a:t>11</a:t>
            </a:fld>
            <a:endParaRPr lang="en-US" dirty="0"/>
          </a:p>
        </p:txBody>
      </p:sp>
    </p:spTree>
    <p:extLst>
      <p:ext uri="{BB962C8B-B14F-4D97-AF65-F5344CB8AC3E}">
        <p14:creationId xmlns:p14="http://schemas.microsoft.com/office/powerpoint/2010/main" val="349889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Four additional research efforts outside of those led by ASHRAE also have been identified as part of this collaborative investment. This includes:</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Benchmarking Risk by Real Life Leaks and Ignitions Testing (AHRTI 9007)</a:t>
            </a:r>
          </a:p>
          <a:p>
            <a:pPr lvl="0"/>
            <a:r>
              <a:rPr lang="en-US" sz="1200" kern="1200" dirty="0">
                <a:solidFill>
                  <a:schemeClr val="tx1"/>
                </a:solidFill>
                <a:effectLst/>
                <a:latin typeface="+mn-lt"/>
                <a:ea typeface="+mn-ea"/>
                <a:cs typeface="+mn-cs"/>
              </a:rPr>
              <a:t>Investigation of Hot Surface Ignition Temperature (HSIT) for A2L Refrigerants (AHRTI 9008)</a:t>
            </a:r>
          </a:p>
          <a:p>
            <a:pPr lvl="0"/>
            <a:r>
              <a:rPr lang="en-US" sz="1200" kern="1200" dirty="0">
                <a:solidFill>
                  <a:schemeClr val="tx1"/>
                </a:solidFill>
                <a:effectLst/>
                <a:latin typeface="+mn-lt"/>
                <a:ea typeface="+mn-ea"/>
                <a:cs typeface="+mn-cs"/>
              </a:rPr>
              <a:t>Leak Detection of A2L Refrigerants in HVAC&amp;R Equipment (AHRTI 9009)</a:t>
            </a:r>
          </a:p>
          <a:p>
            <a:pPr lvl="0"/>
            <a:r>
              <a:rPr lang="en-US" sz="1200" kern="1200" dirty="0">
                <a:solidFill>
                  <a:schemeClr val="tx1"/>
                </a:solidFill>
                <a:effectLst/>
                <a:latin typeface="+mn-lt"/>
                <a:ea typeface="+mn-ea"/>
                <a:cs typeface="+mn-cs"/>
              </a:rPr>
              <a:t>Determination of Setting Charge Limits for Various Types of Equipment Employing Flammable Refrigerants (DOE/ORNL)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of these high-priority efforts have been given accelerated timelines and large funding investments ranging from $50,000 to $1 million in hopes that all will be completed this year, with results being made available by the end of 2017.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Upon the projects’ completions, the findings will be used to update relevant codes and standards, where applicable. The updates will take place as soon as possible to fill any knowledge gaps. This includes ASHRAE Standard 15-2016, </a:t>
            </a:r>
            <a:r>
              <a:rPr lang="en-US" sz="1200" i="1" kern="1200" dirty="0">
                <a:solidFill>
                  <a:schemeClr val="tx1"/>
                </a:solidFill>
                <a:effectLst/>
                <a:latin typeface="+mn-lt"/>
                <a:ea typeface="+mn-ea"/>
                <a:cs typeface="+mn-cs"/>
              </a:rPr>
              <a:t>Safety Standard for Refrigeration Systems</a:t>
            </a:r>
            <a:r>
              <a:rPr lang="en-US" sz="1200" kern="1200" dirty="0">
                <a:solidFill>
                  <a:schemeClr val="tx1"/>
                </a:solidFill>
                <a:effectLst/>
                <a:latin typeface="+mn-lt"/>
                <a:ea typeface="+mn-ea"/>
                <a:cs typeface="+mn-cs"/>
              </a:rPr>
              <a:t>, and ASHRAE Standard 34-2016, </a:t>
            </a:r>
            <a:r>
              <a:rPr lang="en-US" sz="1200" i="1" kern="1200" dirty="0">
                <a:solidFill>
                  <a:schemeClr val="tx1"/>
                </a:solidFill>
                <a:effectLst/>
                <a:latin typeface="+mn-lt"/>
                <a:ea typeface="+mn-ea"/>
                <a:cs typeface="+mn-cs"/>
              </a:rPr>
              <a:t>Designation and Safety Classification of Refrigerants</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Most recently updated in 2016, these key ASHRAE standards guide refrigerant identification and usage while providing essential guidance to manufacturers, design engineers and operators who need to stay current with new air conditioning and refrigeration requirements.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Therefore, utilizing the results from this critical research investment to update the standards tied to flammable refrigerants will be immensely helpful in furthering the HVAC&amp;R industry.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 us go through a brief overview of both ASHRAE Standard 15 and 34 and their importance.</a:t>
            </a:r>
          </a:p>
        </p:txBody>
      </p:sp>
      <p:sp>
        <p:nvSpPr>
          <p:cNvPr id="4" name="Slide Number Placeholder 3"/>
          <p:cNvSpPr>
            <a:spLocks noGrp="1"/>
          </p:cNvSpPr>
          <p:nvPr>
            <p:ph type="sldNum" sz="quarter" idx="10"/>
          </p:nvPr>
        </p:nvSpPr>
        <p:spPr/>
        <p:txBody>
          <a:bodyPr/>
          <a:lstStyle/>
          <a:p>
            <a:fld id="{E3143B2F-FDAE-40EA-8783-35A01147A068}" type="slidenum">
              <a:rPr lang="en-US" smtClean="0"/>
              <a:t>12</a:t>
            </a:fld>
            <a:endParaRPr lang="en-US" dirty="0"/>
          </a:p>
        </p:txBody>
      </p:sp>
    </p:spTree>
    <p:extLst>
      <p:ext uri="{BB962C8B-B14F-4D97-AF65-F5344CB8AC3E}">
        <p14:creationId xmlns:p14="http://schemas.microsoft.com/office/powerpoint/2010/main" val="3733682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ASHRAE Standard 15-2016, </a:t>
            </a:r>
            <a:r>
              <a:rPr lang="en-US" sz="1200" b="1" i="1" kern="1200" dirty="0">
                <a:solidFill>
                  <a:schemeClr val="tx1"/>
                </a:solidFill>
                <a:effectLst/>
                <a:latin typeface="+mn-lt"/>
                <a:ea typeface="+mn-ea"/>
                <a:cs typeface="+mn-cs"/>
              </a:rPr>
              <a:t>Safety Standard for Refrigeration 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ASHRAE Standard 15 is directed toward the safety of persons and property on or near the premises where refrigeration facilities are located. This standard features up-to-date research designed to improve the safe design, construction, installation and operation of refrigeration systems.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Additionally, ASHRAE Standard 15 gives a method for determining the amount of refrigerant in a given space that, when exceeded, requires a machinery room.</a:t>
            </a:r>
          </a:p>
        </p:txBody>
      </p:sp>
      <p:sp>
        <p:nvSpPr>
          <p:cNvPr id="4" name="Slide Number Placeholder 3"/>
          <p:cNvSpPr>
            <a:spLocks noGrp="1"/>
          </p:cNvSpPr>
          <p:nvPr>
            <p:ph type="sldNum" sz="quarter" idx="10"/>
          </p:nvPr>
        </p:nvSpPr>
        <p:spPr/>
        <p:txBody>
          <a:bodyPr/>
          <a:lstStyle/>
          <a:p>
            <a:fld id="{E3143B2F-FDAE-40EA-8783-35A01147A068}" type="slidenum">
              <a:rPr lang="en-US" smtClean="0"/>
              <a:t>13</a:t>
            </a:fld>
            <a:endParaRPr lang="en-US" dirty="0"/>
          </a:p>
        </p:txBody>
      </p:sp>
    </p:spTree>
    <p:extLst>
      <p:ext uri="{BB962C8B-B14F-4D97-AF65-F5344CB8AC3E}">
        <p14:creationId xmlns:p14="http://schemas.microsoft.com/office/powerpoint/2010/main" val="2405342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ASHRAE Standard 34-2016, </a:t>
            </a:r>
            <a:r>
              <a:rPr lang="en-US" sz="1200" b="1" i="1" kern="1200" dirty="0">
                <a:solidFill>
                  <a:schemeClr val="tx1"/>
                </a:solidFill>
                <a:effectLst/>
                <a:latin typeface="+mn-lt"/>
                <a:ea typeface="+mn-ea"/>
                <a:cs typeface="+mn-cs"/>
              </a:rPr>
              <a:t>Designation and Safety Classification of Refrigerants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Initially published in 1957 as an ASRE standard, ASHRAE Standard 34 describes a shorthand way of naming refrigerants and refrigerant blends. It also assigns safety classifications based on toxicity and flammability data.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primary components of Standard 34 include the numbering and designation of refrigerants, safety group classifications, as well refrigerant concentration limits.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International Code Council (ICC) has stated any revisions made to these standards, based upon the findings of the collaborative research investment, will be eligible to be fast-tracked into international codes, in accordance with ICC procedures.</a:t>
            </a:r>
          </a:p>
        </p:txBody>
      </p:sp>
      <p:sp>
        <p:nvSpPr>
          <p:cNvPr id="4" name="Slide Number Placeholder 3"/>
          <p:cNvSpPr>
            <a:spLocks noGrp="1"/>
          </p:cNvSpPr>
          <p:nvPr>
            <p:ph type="sldNum" sz="quarter" idx="10"/>
          </p:nvPr>
        </p:nvSpPr>
        <p:spPr/>
        <p:txBody>
          <a:bodyPr/>
          <a:lstStyle/>
          <a:p>
            <a:fld id="{E3143B2F-FDAE-40EA-8783-35A01147A068}" type="slidenum">
              <a:rPr lang="en-US" smtClean="0"/>
              <a:t>14</a:t>
            </a:fld>
            <a:endParaRPr lang="en-US" dirty="0"/>
          </a:p>
        </p:txBody>
      </p:sp>
    </p:spTree>
    <p:extLst>
      <p:ext uri="{BB962C8B-B14F-4D97-AF65-F5344CB8AC3E}">
        <p14:creationId xmlns:p14="http://schemas.microsoft.com/office/powerpoint/2010/main" val="149750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addition to these research efforts, ASHRAE is leading the way to address flammability in refrigerants in education and training.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example ASHRAE is doing this is by the development of a </a:t>
            </a:r>
            <a:r>
              <a:rPr lang="en-US" sz="1200" kern="1200" dirty="0" smtClean="0">
                <a:solidFill>
                  <a:schemeClr val="tx1"/>
                </a:solidFill>
                <a:effectLst/>
                <a:latin typeface="+mn-lt"/>
                <a:ea typeface="+mn-ea"/>
                <a:cs typeface="+mn-cs"/>
              </a:rPr>
              <a:t>three-course package for </a:t>
            </a:r>
            <a:r>
              <a:rPr lang="en-US" sz="1200" kern="1200" dirty="0">
                <a:solidFill>
                  <a:schemeClr val="tx1"/>
                </a:solidFill>
                <a:effectLst/>
                <a:latin typeface="+mn-lt"/>
                <a:ea typeface="+mn-ea"/>
                <a:cs typeface="+mn-cs"/>
              </a:rPr>
              <a:t>specialists in the field that explains the classification system by which ASHRAE assigns refrigerants to meet these needs.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t>
            </a:r>
            <a:r>
              <a:rPr lang="en-US" sz="1200" kern="1200" dirty="0" smtClean="0">
                <a:solidFill>
                  <a:schemeClr val="tx1"/>
                </a:solidFill>
                <a:effectLst/>
                <a:latin typeface="+mn-lt"/>
                <a:ea typeface="+mn-ea"/>
                <a:cs typeface="+mn-cs"/>
              </a:rPr>
              <a:t>courses </a:t>
            </a:r>
            <a:r>
              <a:rPr lang="en-US" sz="1200" kern="1200" dirty="0">
                <a:solidFill>
                  <a:schemeClr val="tx1"/>
                </a:solidFill>
                <a:effectLst/>
                <a:latin typeface="+mn-lt"/>
                <a:ea typeface="+mn-ea"/>
                <a:cs typeface="+mn-cs"/>
              </a:rPr>
              <a:t>explains the process described in ASHRAE Standard 34 that results in a standardized system of assigned refrigerant numbers and well-defined safety classifications, including toxicity and flammability ratings.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ever-growing list of refrigerants currently includes 161 chemicals and chemical blends proposed for use as refrigerants.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there has long been flammable and toxic materials used as refrigerants, such as propane and ammonia, their use has been restricted to appropriately design industrial systems, as prescribed in ASHRAE Standard 15 and other safe use guidelines.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 global climate change top-of-mind, the cooling industry is being driven to consider new classes of chemicals to be used as refrigerants. With the new chemicals are new safety classifications for flammability, including “Class 2L.”</a:t>
            </a:r>
          </a:p>
        </p:txBody>
      </p:sp>
      <p:sp>
        <p:nvSpPr>
          <p:cNvPr id="4" name="Slide Number Placeholder 3"/>
          <p:cNvSpPr>
            <a:spLocks noGrp="1"/>
          </p:cNvSpPr>
          <p:nvPr>
            <p:ph type="sldNum" sz="quarter" idx="10"/>
          </p:nvPr>
        </p:nvSpPr>
        <p:spPr/>
        <p:txBody>
          <a:bodyPr/>
          <a:lstStyle/>
          <a:p>
            <a:fld id="{E3143B2F-FDAE-40EA-8783-35A01147A068}" type="slidenum">
              <a:rPr lang="en-US" smtClean="0"/>
              <a:t>15</a:t>
            </a:fld>
            <a:endParaRPr lang="en-US" dirty="0"/>
          </a:p>
        </p:txBody>
      </p:sp>
    </p:spTree>
    <p:extLst>
      <p:ext uri="{BB962C8B-B14F-4D97-AF65-F5344CB8AC3E}">
        <p14:creationId xmlns:p14="http://schemas.microsoft.com/office/powerpoint/2010/main" val="3712367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9CA16A-F0C9-4F3E-B086-C402EE63BE91}"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6770254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With ongoing education in mind, ASHRAE and UN </a:t>
            </a:r>
            <a:r>
              <a:rPr lang="en-US" sz="1200" kern="1200" dirty="0" smtClean="0">
                <a:solidFill>
                  <a:schemeClr val="tx1"/>
                </a:solidFill>
                <a:effectLst/>
                <a:latin typeface="+mn-lt"/>
                <a:ea typeface="+mn-ea"/>
                <a:cs typeface="+mn-cs"/>
              </a:rPr>
              <a:t>Environment </a:t>
            </a:r>
            <a:r>
              <a:rPr lang="en-US" sz="1200" kern="1200" dirty="0" smtClean="0">
                <a:solidFill>
                  <a:schemeClr val="tx1"/>
                </a:solidFill>
                <a:effectLst/>
                <a:latin typeface="+mn-lt"/>
                <a:ea typeface="+mn-ea"/>
                <a:cs typeface="+mn-cs"/>
              </a:rPr>
              <a:t>Program </a:t>
            </a:r>
            <a:r>
              <a:rPr lang="en-US" sz="1200" kern="1200" dirty="0">
                <a:solidFill>
                  <a:schemeClr val="tx1"/>
                </a:solidFill>
                <a:effectLst/>
                <a:latin typeface="+mn-lt"/>
                <a:ea typeface="+mn-ea"/>
                <a:cs typeface="+mn-cs"/>
              </a:rPr>
              <a:t>have partnered on a web-based course entitled “Refrigerants Literacy.” It provides 4.5 hours of instruction covering the basics of refrigerants used in air conditioning and refrigeration applications.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course provides a basic understanding of refrigerants required by all involved in refrigerant policy and management, including policy makers, facility managers and specialists.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course consists of four lessons:</a:t>
            </a:r>
          </a:p>
          <a:p>
            <a:pPr lvl="0"/>
            <a:r>
              <a:rPr lang="en-US" sz="1200" kern="1200" dirty="0">
                <a:solidFill>
                  <a:schemeClr val="tx1"/>
                </a:solidFill>
                <a:effectLst/>
                <a:latin typeface="+mn-lt"/>
                <a:ea typeface="+mn-ea"/>
                <a:cs typeface="+mn-cs"/>
              </a:rPr>
              <a:t>Lesson 1 covers refrigerants types and addresses environmental considerations</a:t>
            </a:r>
          </a:p>
          <a:p>
            <a:pPr lvl="0"/>
            <a:r>
              <a:rPr lang="en-US" sz="1200" kern="1200" dirty="0">
                <a:solidFill>
                  <a:schemeClr val="tx1"/>
                </a:solidFill>
                <a:effectLst/>
                <a:latin typeface="+mn-lt"/>
                <a:ea typeface="+mn-ea"/>
                <a:cs typeface="+mn-cs"/>
              </a:rPr>
              <a:t>Lesson 2 deals with Refrigerant Classifications, including ASHRAE Standards 15 and 34 </a:t>
            </a:r>
          </a:p>
          <a:p>
            <a:pPr lvl="0"/>
            <a:r>
              <a:rPr lang="en-US" sz="1200" kern="1200" dirty="0">
                <a:solidFill>
                  <a:schemeClr val="tx1"/>
                </a:solidFill>
                <a:effectLst/>
                <a:latin typeface="+mn-lt"/>
                <a:ea typeface="+mn-ea"/>
                <a:cs typeface="+mn-cs"/>
              </a:rPr>
              <a:t>Lesson 3 addresses Refrigeration Selection, including residential and small commercial applications</a:t>
            </a:r>
          </a:p>
          <a:p>
            <a:pPr lvl="0"/>
            <a:r>
              <a:rPr lang="en-US" sz="1200" kern="1200" dirty="0">
                <a:solidFill>
                  <a:schemeClr val="tx1"/>
                </a:solidFill>
                <a:effectLst/>
                <a:latin typeface="+mn-lt"/>
                <a:ea typeface="+mn-ea"/>
                <a:cs typeface="+mn-cs"/>
              </a:rPr>
              <a:t>Lesson 4 covers Refrigerant Management, including development of a management plan, containers, storage, and recover, recycling and reclamation</a:t>
            </a:r>
          </a:p>
        </p:txBody>
      </p:sp>
      <p:sp>
        <p:nvSpPr>
          <p:cNvPr id="4" name="Slide Number Placeholder 3"/>
          <p:cNvSpPr>
            <a:spLocks noGrp="1"/>
          </p:cNvSpPr>
          <p:nvPr>
            <p:ph type="sldNum" sz="quarter" idx="10"/>
          </p:nvPr>
        </p:nvSpPr>
        <p:spPr/>
        <p:txBody>
          <a:bodyPr/>
          <a:lstStyle/>
          <a:p>
            <a:fld id="{E3143B2F-FDAE-40EA-8783-35A01147A068}" type="slidenum">
              <a:rPr lang="en-US" smtClean="0"/>
              <a:t>17</a:t>
            </a:fld>
            <a:endParaRPr lang="en-US" dirty="0"/>
          </a:p>
        </p:txBody>
      </p:sp>
    </p:spTree>
    <p:extLst>
      <p:ext uri="{BB962C8B-B14F-4D97-AF65-F5344CB8AC3E}">
        <p14:creationId xmlns:p14="http://schemas.microsoft.com/office/powerpoint/2010/main" val="20876039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 are developing a second UNEP course for technicians entitled “Sound Management of Refrigerants.” That will be a 7 hour course with multiple lessons. This course is designed to emphasize best practices of managing and handling refrigerants globally as it applies to end users, operators, and contractors who service air conditioning and refrigeration equipment.</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The seven</a:t>
            </a:r>
            <a:r>
              <a:rPr lang="en-US" sz="1200" kern="1200" baseline="0" dirty="0" smtClean="0">
                <a:solidFill>
                  <a:schemeClr val="tx1"/>
                </a:solidFill>
                <a:effectLst/>
                <a:latin typeface="+mn-lt"/>
                <a:ea typeface="+mn-ea"/>
                <a:cs typeface="+mn-cs"/>
              </a:rPr>
              <a:t> lessons are:</a:t>
            </a:r>
            <a:br>
              <a:rPr lang="en-US" sz="1200" kern="1200" baseline="0" dirty="0" smtClean="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Environmental Issues and ASHRAE Standards</a:t>
            </a:r>
          </a:p>
          <a:p>
            <a:pPr lvl="0"/>
            <a:r>
              <a:rPr lang="en-US" sz="1200" kern="1200" dirty="0" smtClean="0">
                <a:solidFill>
                  <a:schemeClr val="tx1"/>
                </a:solidFill>
                <a:effectLst/>
                <a:latin typeface="+mn-lt"/>
                <a:ea typeface="+mn-ea"/>
                <a:cs typeface="+mn-cs"/>
              </a:rPr>
              <a:t>Refrigerant Terminology and Numbering Systems</a:t>
            </a:r>
          </a:p>
          <a:p>
            <a:pPr lvl="0"/>
            <a:r>
              <a:rPr lang="en-US" sz="1200" kern="1200" dirty="0" smtClean="0">
                <a:solidFill>
                  <a:schemeClr val="tx1"/>
                </a:solidFill>
                <a:effectLst/>
                <a:latin typeface="+mn-lt"/>
                <a:ea typeface="+mn-ea"/>
                <a:cs typeface="+mn-cs"/>
              </a:rPr>
              <a:t>Refrigerant Recovery, Recycle, and Reclaim (3 R’s)</a:t>
            </a:r>
          </a:p>
          <a:p>
            <a:pPr lvl="0"/>
            <a:r>
              <a:rPr lang="en-US" sz="1200" kern="1200" dirty="0" smtClean="0">
                <a:solidFill>
                  <a:schemeClr val="tx1"/>
                </a:solidFill>
                <a:effectLst/>
                <a:latin typeface="+mn-lt"/>
                <a:ea typeface="+mn-ea"/>
                <a:cs typeface="+mn-cs"/>
              </a:rPr>
              <a:t>Refrigeration System Lubricants and Applications</a:t>
            </a:r>
          </a:p>
          <a:p>
            <a:pPr lvl="0"/>
            <a:r>
              <a:rPr lang="en-US" sz="1200" kern="1200" dirty="0" smtClean="0">
                <a:solidFill>
                  <a:schemeClr val="tx1"/>
                </a:solidFill>
                <a:effectLst/>
                <a:latin typeface="+mn-lt"/>
                <a:ea typeface="+mn-ea"/>
                <a:cs typeface="+mn-cs"/>
              </a:rPr>
              <a:t>Service and Installation Issues with various refrigerants and related equipment</a:t>
            </a:r>
          </a:p>
          <a:p>
            <a:pPr lvl="0"/>
            <a:r>
              <a:rPr lang="en-US" sz="1200" kern="1200" dirty="0" smtClean="0">
                <a:solidFill>
                  <a:schemeClr val="tx1"/>
                </a:solidFill>
                <a:effectLst/>
                <a:latin typeface="+mn-lt"/>
                <a:ea typeface="+mn-ea"/>
                <a:cs typeface="+mn-cs"/>
              </a:rPr>
              <a:t>Safety with Refrigerants, Tanks, and Lubricants</a:t>
            </a:r>
          </a:p>
          <a:p>
            <a:pPr lvl="0"/>
            <a:r>
              <a:rPr lang="en-US" sz="1200" kern="1200" dirty="0" smtClean="0">
                <a:solidFill>
                  <a:schemeClr val="tx1"/>
                </a:solidFill>
                <a:effectLst/>
                <a:latin typeface="+mn-lt"/>
                <a:ea typeface="+mn-ea"/>
                <a:cs typeface="+mn-cs"/>
              </a:rPr>
              <a:t>U.S. EPA and International Refrigerant Handling Laws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143B2F-FDAE-40EA-8783-35A01147A068}" type="slidenum">
              <a:rPr lang="en-US" smtClean="0"/>
              <a:t>18</a:t>
            </a:fld>
            <a:endParaRPr lang="en-US" dirty="0"/>
          </a:p>
        </p:txBody>
      </p:sp>
    </p:spTree>
    <p:extLst>
      <p:ext uri="{BB962C8B-B14F-4D97-AF65-F5344CB8AC3E}">
        <p14:creationId xmlns:p14="http://schemas.microsoft.com/office/powerpoint/2010/main" val="3034945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475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a:lnSpc>
                <a:spcPct val="80000"/>
              </a:lnSpc>
              <a:defRPr/>
            </a:pPr>
            <a:r>
              <a:rPr lang="en-US" altLang="en-US" dirty="0"/>
              <a:t>The </a:t>
            </a:r>
            <a:r>
              <a:rPr lang="en-US" altLang="en-US" i="1" dirty="0"/>
              <a:t>AEDG</a:t>
            </a:r>
            <a:r>
              <a:rPr lang="en-US" altLang="en-US" dirty="0"/>
              <a:t> series provides recommendations for achieving energy savings over the minimum code requirements of ANSI/ASHRAE/IESNA Standard 90.1, the first step in the process toward achieving a net zero energy building which is defined as a building that, on an annual basis, draws from outside resources equal or less energy than it provides using on-site, renewable energy sources. The Guides have been developed in collaboration with these partnering organizations: The American Institute of Architects (AIA), the Illuminating Engineering Society of North America (IES), the U.S. Green Building Council (USGBC), and the U.S. Department of Energy (DOE). </a:t>
            </a:r>
          </a:p>
          <a:p>
            <a:pPr>
              <a:lnSpc>
                <a:spcPct val="80000"/>
              </a:lnSpc>
              <a:defRPr/>
            </a:pPr>
            <a:endParaRPr lang="en-US" altLang="en-US" dirty="0"/>
          </a:p>
          <a:p>
            <a:pPr>
              <a:lnSpc>
                <a:spcPct val="80000"/>
              </a:lnSpc>
              <a:defRPr/>
            </a:pPr>
            <a:r>
              <a:rPr lang="en-US" altLang="en-US" dirty="0"/>
              <a:t>Free electronic distribution of the Guides began on Jan. 17, 2008. A total of 494,173 AEDGs have been distributed as of Dec. 04, 2013. Print distribution accounts for another 25,926*. This creates a total distribution of 520,099 copies.</a:t>
            </a:r>
          </a:p>
          <a:p>
            <a:pPr>
              <a:lnSpc>
                <a:spcPct val="80000"/>
              </a:lnSpc>
              <a:defRPr/>
            </a:pPr>
            <a:endParaRPr lang="en-US" altLang="en-US" dirty="0"/>
          </a:p>
          <a:p>
            <a:pPr>
              <a:lnSpc>
                <a:spcPct val="80000"/>
              </a:lnSpc>
              <a:defRPr/>
            </a:pPr>
            <a:r>
              <a:rPr lang="en-US" altLang="en-US" dirty="0"/>
              <a:t>Savings are 50% reduction compared to 90.1-2004 in every climate zone. Another way to think of this is 50% of the way toward Net Zero.</a:t>
            </a:r>
          </a:p>
          <a:p>
            <a:pPr>
              <a:lnSpc>
                <a:spcPct val="80000"/>
              </a:lnSpc>
              <a:buFontTx/>
              <a:buChar char="•"/>
              <a:defRPr/>
            </a:pPr>
            <a:endParaRPr lang="en-US" altLang="en-US" dirty="0"/>
          </a:p>
          <a:p>
            <a:pPr>
              <a:lnSpc>
                <a:spcPct val="80000"/>
              </a:lnSpc>
              <a:defRPr/>
            </a:pPr>
            <a:r>
              <a:rPr lang="en-US" altLang="en-US" dirty="0"/>
              <a:t>The hope is that the 50% Grocery Store document will begin in early 2014 . The next guide under consideration is a net-zero K-12 school guide. </a:t>
            </a:r>
          </a:p>
          <a:p>
            <a:pPr>
              <a:lnSpc>
                <a:spcPct val="80000"/>
              </a:lnSpc>
              <a:defRPr/>
            </a:pPr>
            <a:endParaRPr lang="en-US" altLang="en-US" dirty="0"/>
          </a:p>
          <a:p>
            <a:pPr>
              <a:lnSpc>
                <a:spcPct val="80000"/>
              </a:lnSpc>
              <a:defRPr/>
            </a:pPr>
            <a:r>
              <a:rPr lang="en-US" altLang="en-US" dirty="0"/>
              <a:t>For other building types whether separate Net Zero Guides are delivered, or a single guide to help buildings become “Net Zero Ready” is still under consideration.</a:t>
            </a:r>
          </a:p>
          <a:p>
            <a:pPr>
              <a:lnSpc>
                <a:spcPct val="80000"/>
              </a:lnSpc>
              <a:defRPr/>
            </a:pPr>
            <a:endParaRPr lang="en-US" altLang="en-US" dirty="0"/>
          </a:p>
          <a:p>
            <a:pPr>
              <a:lnSpc>
                <a:spcPct val="80000"/>
              </a:lnSpc>
              <a:defRPr/>
            </a:pPr>
            <a:r>
              <a:rPr lang="en-US" altLang="en-US" dirty="0"/>
              <a:t>Even if you don’t use the entire guide, vetted energy-reducing alternatives can be extracted from the guides for use on your projects.</a:t>
            </a: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defRPr>
            </a:lvl1pPr>
            <a:lvl2pPr marL="728663" indent="-279400">
              <a:spcBef>
                <a:spcPct val="30000"/>
              </a:spcBef>
              <a:defRPr sz="1200">
                <a:solidFill>
                  <a:schemeClr val="tx1"/>
                </a:solidFill>
                <a:latin typeface="Calibri" charset="0"/>
              </a:defRPr>
            </a:lvl2pPr>
            <a:lvl3pPr marL="1120775" indent="-223838">
              <a:spcBef>
                <a:spcPct val="30000"/>
              </a:spcBef>
              <a:defRPr sz="1200">
                <a:solidFill>
                  <a:schemeClr val="tx1"/>
                </a:solidFill>
                <a:latin typeface="Calibri" charset="0"/>
              </a:defRPr>
            </a:lvl3pPr>
            <a:lvl4pPr marL="1570038" indent="-223838">
              <a:spcBef>
                <a:spcPct val="30000"/>
              </a:spcBef>
              <a:defRPr sz="1200">
                <a:solidFill>
                  <a:schemeClr val="tx1"/>
                </a:solidFill>
                <a:latin typeface="Calibri" charset="0"/>
              </a:defRPr>
            </a:lvl4pPr>
            <a:lvl5pPr marL="2017713" indent="-223838">
              <a:spcBef>
                <a:spcPct val="30000"/>
              </a:spcBef>
              <a:defRPr sz="1200">
                <a:solidFill>
                  <a:schemeClr val="tx1"/>
                </a:solidFill>
                <a:latin typeface="Calibri" charset="0"/>
              </a:defRPr>
            </a:lvl5pPr>
            <a:lvl6pPr marL="2474913" indent="-223838" eaLnBrk="0" fontAlgn="base" hangingPunct="0">
              <a:spcBef>
                <a:spcPct val="30000"/>
              </a:spcBef>
              <a:spcAft>
                <a:spcPct val="0"/>
              </a:spcAft>
              <a:defRPr sz="1200">
                <a:solidFill>
                  <a:schemeClr val="tx1"/>
                </a:solidFill>
                <a:latin typeface="Calibri" charset="0"/>
              </a:defRPr>
            </a:lvl6pPr>
            <a:lvl7pPr marL="2932113" indent="-223838" eaLnBrk="0" fontAlgn="base" hangingPunct="0">
              <a:spcBef>
                <a:spcPct val="30000"/>
              </a:spcBef>
              <a:spcAft>
                <a:spcPct val="0"/>
              </a:spcAft>
              <a:defRPr sz="1200">
                <a:solidFill>
                  <a:schemeClr val="tx1"/>
                </a:solidFill>
                <a:latin typeface="Calibri" charset="0"/>
              </a:defRPr>
            </a:lvl7pPr>
            <a:lvl8pPr marL="3389313" indent="-223838" eaLnBrk="0" fontAlgn="base" hangingPunct="0">
              <a:spcBef>
                <a:spcPct val="30000"/>
              </a:spcBef>
              <a:spcAft>
                <a:spcPct val="0"/>
              </a:spcAft>
              <a:defRPr sz="1200">
                <a:solidFill>
                  <a:schemeClr val="tx1"/>
                </a:solidFill>
                <a:latin typeface="Calibri" charset="0"/>
              </a:defRPr>
            </a:lvl8pPr>
            <a:lvl9pPr marL="3846513" indent="-223838" eaLnBrk="0" fontAlgn="base" hangingPunct="0">
              <a:spcBef>
                <a:spcPct val="30000"/>
              </a:spcBef>
              <a:spcAft>
                <a:spcPct val="0"/>
              </a:spcAft>
              <a:defRPr sz="1200">
                <a:solidFill>
                  <a:schemeClr val="tx1"/>
                </a:solidFill>
                <a:latin typeface="Calibri" charset="0"/>
              </a:defRPr>
            </a:lvl9pPr>
          </a:lstStyle>
          <a:p>
            <a:pPr>
              <a:spcBef>
                <a:spcPct val="0"/>
              </a:spcBef>
            </a:pPr>
            <a:fld id="{2B9477B7-E747-8143-8F3F-C3657FA0FDFF}" type="slidenum">
              <a:rPr lang="en-US" altLang="en-US"/>
              <a:pPr>
                <a:spcBef>
                  <a:spcPct val="0"/>
                </a:spcBef>
              </a:pPr>
              <a:t>19</a:t>
            </a:fld>
            <a:endParaRPr lang="en-US" altLang="en-US" dirty="0"/>
          </a:p>
        </p:txBody>
      </p:sp>
    </p:spTree>
    <p:extLst>
      <p:ext uri="{BB962C8B-B14F-4D97-AF65-F5344CB8AC3E}">
        <p14:creationId xmlns:p14="http://schemas.microsoft.com/office/powerpoint/2010/main" val="1657423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On behalf of ASHRAE, thank you for inviting me here today to discuss ASHRAE’s </a:t>
            </a:r>
            <a:r>
              <a:rPr lang="da-DK" sz="1200" kern="1200" dirty="0" smtClean="0">
                <a:solidFill>
                  <a:schemeClr val="tx1"/>
                </a:solidFill>
                <a:effectLst/>
                <a:latin typeface="+mn-lt"/>
                <a:ea typeface="+mn-ea"/>
                <a:cs typeface="+mn-cs"/>
              </a:rPr>
              <a:t>HCFC phase out</a:t>
            </a:r>
            <a:r>
              <a:rPr lang="da-DK" sz="1200" kern="1200" baseline="0" dirty="0" smtClean="0">
                <a:solidFill>
                  <a:schemeClr val="tx1"/>
                </a:solidFill>
                <a:effectLst/>
                <a:latin typeface="+mn-lt"/>
                <a:ea typeface="+mn-ea"/>
                <a:cs typeface="+mn-cs"/>
              </a:rPr>
              <a:t> objectives and </a:t>
            </a:r>
            <a:r>
              <a:rPr lang="da-DK" sz="1200" kern="1200" dirty="0" smtClean="0">
                <a:solidFill>
                  <a:schemeClr val="tx1"/>
                </a:solidFill>
                <a:effectLst/>
                <a:latin typeface="+mn-lt"/>
                <a:ea typeface="+mn-ea"/>
                <a:cs typeface="+mn-cs"/>
              </a:rPr>
              <a:t/>
            </a:r>
            <a:br>
              <a:rPr lang="da-DK"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initiatives in refrigeration and refrigerants.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Many of you are already familiar with ASHRAE, but for those who are not, ASHRAE has approximately 56,000 members with 20 percent located outside of North America, representing more than 130 countries.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 have more than 180 chapters and 300 student branches. Our membership growth is steady in both North America and in Europe, but we also have solid growth in Asia and here in the Middle East. In fact, 42 of ASHRAE’s 44 Chapters chartered since 1990 have been formed outside of North America.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9C971FF-EF28-4195-A575-329446EFAA55}" type="slidenum">
              <a:rPr lang="en-US" smtClean="0"/>
              <a:t>2</a:t>
            </a:fld>
            <a:endParaRPr lang="en-US" dirty="0"/>
          </a:p>
        </p:txBody>
      </p:sp>
    </p:spTree>
    <p:extLst>
      <p:ext uri="{BB962C8B-B14F-4D97-AF65-F5344CB8AC3E}">
        <p14:creationId xmlns:p14="http://schemas.microsoft.com/office/powerpoint/2010/main" val="2453484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04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Provides guidance to owners and managers of commercial and industrial facilities that use refrigeration systems to help ensure that project requirements are met and owners’ expectations are achieved. </a:t>
            </a:r>
          </a:p>
          <a:p>
            <a:endParaRPr lang="en-US" altLang="en-US" dirty="0"/>
          </a:p>
          <a:p>
            <a:r>
              <a:rPr lang="en-US" altLang="en-US" dirty="0"/>
              <a:t>For commercial facility owners and managers, this means improved profitability through lower operating and service costs as well as reduced product loss.</a:t>
            </a:r>
          </a:p>
          <a:p>
            <a:endParaRPr lang="en-US" altLang="en-US" dirty="0"/>
          </a:p>
          <a:p>
            <a:r>
              <a:rPr lang="en-US" altLang="en-US" dirty="0"/>
              <a:t>Because deficiencies in system design found at start-up are not easily resolved, maintenance managers or operators may deal with unnecessary shortcomings and expenses over the life of the facility. </a:t>
            </a:r>
          </a:p>
          <a:p>
            <a:endParaRPr lang="en-US" altLang="en-US" dirty="0"/>
          </a:p>
          <a:p>
            <a:r>
              <a:rPr lang="en-US" altLang="en-US" dirty="0"/>
              <a:t>Commissioning helps project teams avoid these “surprises” by establishing a consistent, stepwise process that helps “get it right the first time.” </a:t>
            </a:r>
          </a:p>
          <a:p>
            <a:endParaRPr lang="en-US" altLang="en-US" dirty="0"/>
          </a:p>
          <a:p>
            <a:r>
              <a:rPr lang="en-US" altLang="en-US" b="1" dirty="0"/>
              <a:t>Using this Guide will help achieve cost-effective and cost-efficient refrigeration systems for new projects, expansions, remodels, and existing systems that simply need a tune-up.</a:t>
            </a:r>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0BEE59E4-247E-7A4D-999D-CCFDB5C09BB4}" type="slidenum">
              <a:rPr lang="en-US" altLang="en-US">
                <a:latin typeface="Calibri" charset="0"/>
              </a:rPr>
              <a:pPr/>
              <a:t>20</a:t>
            </a:fld>
            <a:endParaRPr lang="en-US" altLang="en-US" dirty="0">
              <a:latin typeface="Calibri" charset="0"/>
            </a:endParaRPr>
          </a:p>
        </p:txBody>
      </p:sp>
    </p:spTree>
    <p:extLst>
      <p:ext uri="{BB962C8B-B14F-4D97-AF65-F5344CB8AC3E}">
        <p14:creationId xmlns:p14="http://schemas.microsoft.com/office/powerpoint/2010/main" val="347941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these research efforts and ongoing educational opportunities to be successful, it is imperative that all parties within the HVAC&amp;R industry work together.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element from manufacturers to contractors, from building and system engineers to building operators and all those in-between will need to look beyond their own motives and cooperate with other industry segments to achieve optimized success.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Scientific breakthroughs – and the implementation of the findings – will happen only through collaboration and industry-wide teamwork.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these discoveries occur, all will benefit as each party applies the research and updated standards to their own work.  In doing so, the HVAC&amp;R industry will be much better equipped to make the built environment more sustainable – both now and in the future.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those of you who are ASHRAE members, thank you. And for those of you who are not, I would like to invite you to consider joining. Being an ASHRAE member provides you with extensive resources and benefits, including discounted rates to our conferences</a:t>
            </a:r>
            <a:r>
              <a:rPr lang="en-US" sz="1200" kern="1200" dirty="0" smtClean="0">
                <a:solidFill>
                  <a:schemeClr val="tx1"/>
                </a:solidFill>
                <a:effectLst/>
                <a:latin typeface="+mn-lt"/>
                <a:ea typeface="+mn-ea"/>
                <a:cs typeface="+mn-cs"/>
              </a:rPr>
              <a:t>. ASHRAE members also have </a:t>
            </a:r>
            <a:r>
              <a:rPr lang="en-US" sz="1200" u="sng" kern="1200" dirty="0" smtClean="0">
                <a:solidFill>
                  <a:schemeClr val="tx1"/>
                </a:solidFill>
                <a:effectLst/>
                <a:latin typeface="+mn-lt"/>
                <a:ea typeface="+mn-ea"/>
                <a:cs typeface="+mn-cs"/>
              </a:rPr>
              <a:t>free</a:t>
            </a:r>
            <a:r>
              <a:rPr lang="en-US" sz="1200" kern="1200" dirty="0" smtClean="0">
                <a:solidFill>
                  <a:schemeClr val="tx1"/>
                </a:solidFill>
                <a:effectLst/>
                <a:latin typeface="+mn-lt"/>
                <a:ea typeface="+mn-ea"/>
                <a:cs typeface="+mn-cs"/>
              </a:rPr>
              <a:t> access to all research reports.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Again, thank you. I look forward to speaking with many of you on an individual level while here.</a:t>
            </a:r>
          </a:p>
        </p:txBody>
      </p:sp>
      <p:sp>
        <p:nvSpPr>
          <p:cNvPr id="4" name="Slide Number Placeholder 3"/>
          <p:cNvSpPr>
            <a:spLocks noGrp="1"/>
          </p:cNvSpPr>
          <p:nvPr>
            <p:ph type="sldNum" sz="quarter" idx="10"/>
          </p:nvPr>
        </p:nvSpPr>
        <p:spPr/>
        <p:txBody>
          <a:bodyPr/>
          <a:lstStyle/>
          <a:p>
            <a:fld id="{21EB2552-9DA2-4B2D-A7A5-69AD23F6F218}" type="slidenum">
              <a:rPr lang="en-US" smtClean="0"/>
              <a:pPr/>
              <a:t>21</a:t>
            </a:fld>
            <a:endParaRPr lang="en-US" dirty="0"/>
          </a:p>
        </p:txBody>
      </p:sp>
    </p:spTree>
    <p:extLst>
      <p:ext uri="{BB962C8B-B14F-4D97-AF65-F5344CB8AC3E}">
        <p14:creationId xmlns:p14="http://schemas.microsoft.com/office/powerpoint/2010/main" val="3553374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143B2F-FDAE-40EA-8783-35A01147A068}" type="slidenum">
              <a:rPr lang="en-US" smtClean="0"/>
              <a:t>3</a:t>
            </a:fld>
            <a:endParaRPr lang="en-US" dirty="0"/>
          </a:p>
        </p:txBody>
      </p:sp>
    </p:spTree>
    <p:extLst>
      <p:ext uri="{BB962C8B-B14F-4D97-AF65-F5344CB8AC3E}">
        <p14:creationId xmlns:p14="http://schemas.microsoft.com/office/powerpoint/2010/main" val="830512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ASHRAE has a direct interest in this issue because the operation of much of the heating, refrigerating, and air-conditioning equipment depends on refrigerants. ASHRAE contributed to the successful effort to phase out the ozone-depleting CFC and HCFC refrigerants, and it has a significant role to play in encouraging the proper and safe use of refrigerants going forward. ASHRAE is active in the following areas: policy, research, standards, codes and guidelines, and technology transfer and education. </a:t>
            </a:r>
            <a:endParaRPr lang="en-US" dirty="0"/>
          </a:p>
        </p:txBody>
      </p:sp>
      <p:sp>
        <p:nvSpPr>
          <p:cNvPr id="4" name="Slide Number Placeholder 3"/>
          <p:cNvSpPr>
            <a:spLocks noGrp="1"/>
          </p:cNvSpPr>
          <p:nvPr>
            <p:ph type="sldNum" sz="quarter" idx="10"/>
          </p:nvPr>
        </p:nvSpPr>
        <p:spPr/>
        <p:txBody>
          <a:bodyPr/>
          <a:lstStyle/>
          <a:p>
            <a:fld id="{69C971FF-EF28-4195-A575-329446EFAA55}" type="slidenum">
              <a:rPr lang="en-US" smtClean="0"/>
              <a:t>4</a:t>
            </a:fld>
            <a:endParaRPr lang="en-US" dirty="0"/>
          </a:p>
        </p:txBody>
      </p:sp>
    </p:spTree>
    <p:extLst>
      <p:ext uri="{BB962C8B-B14F-4D97-AF65-F5344CB8AC3E}">
        <p14:creationId xmlns:p14="http://schemas.microsoft.com/office/powerpoint/2010/main" val="3027625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Harnessing and developing innovative technologies and research enables the HVAC&amp;R industry to create a future where the built environment is healthier, more comfortable and more energy efficient, thus producing a more sustainable world.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Nowhere are such rapid changes occurring as in the flammable refrigerants field.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Regulations – along with an ever-growing concern for the environment – have made flammable refrigerants one of the more prevalent topics for the HVAC&amp;R industry within the past five years.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Without a doubt, balancing the safety of flammable refrigerants with their impact on the environment requires an immense amount of data and information.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such, research to identify effective refrigerant alternatives with low global warming potential (GWP) has intensified as part of a global effort to phase down the use of high GWP refrigerants.</a:t>
            </a:r>
          </a:p>
        </p:txBody>
      </p:sp>
      <p:sp>
        <p:nvSpPr>
          <p:cNvPr id="4" name="Slide Number Placeholder 3"/>
          <p:cNvSpPr>
            <a:spLocks noGrp="1"/>
          </p:cNvSpPr>
          <p:nvPr>
            <p:ph type="sldNum" sz="quarter" idx="10"/>
          </p:nvPr>
        </p:nvSpPr>
        <p:spPr/>
        <p:txBody>
          <a:bodyPr/>
          <a:lstStyle/>
          <a:p>
            <a:fld id="{E3143B2F-FDAE-40EA-8783-35A01147A068}" type="slidenum">
              <a:rPr lang="en-US" smtClean="0"/>
              <a:t>5</a:t>
            </a:fld>
            <a:endParaRPr lang="en-US" dirty="0"/>
          </a:p>
        </p:txBody>
      </p:sp>
    </p:spTree>
    <p:extLst>
      <p:ext uri="{BB962C8B-B14F-4D97-AF65-F5344CB8AC3E}">
        <p14:creationId xmlns:p14="http://schemas.microsoft.com/office/powerpoint/2010/main" val="3995244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The process of switching</a:t>
            </a:r>
            <a:r>
              <a:rPr lang="en-US" sz="1200" kern="1200" baseline="0" dirty="0" smtClean="0">
                <a:solidFill>
                  <a:schemeClr val="tx1"/>
                </a:solidFill>
                <a:effectLst/>
                <a:latin typeface="+mn-lt"/>
                <a:ea typeface="+mn-ea"/>
                <a:cs typeface="+mn-cs"/>
              </a:rPr>
              <a:t> to Low-GWP is moving at a different pace around the world. One challenge come from High Ambient Temperature countries where the demand for air conditioning controls power demand in the summer. </a:t>
            </a:r>
            <a:r>
              <a:rPr lang="en-US" sz="1200" kern="1200" dirty="0" smtClean="0">
                <a:solidFill>
                  <a:schemeClr val="tx1"/>
                </a:solidFill>
                <a:effectLst/>
                <a:latin typeface="+mn-lt"/>
                <a:ea typeface="+mn-ea"/>
                <a:cs typeface="+mn-cs"/>
              </a:rPr>
              <a:t>There is a search to </a:t>
            </a:r>
            <a:r>
              <a:rPr lang="en-US" sz="1200" kern="1200" baseline="0" dirty="0" smtClean="0">
                <a:solidFill>
                  <a:schemeClr val="tx1"/>
                </a:solidFill>
                <a:effectLst/>
                <a:latin typeface="+mn-lt"/>
                <a:ea typeface="+mn-ea"/>
                <a:cs typeface="+mn-cs"/>
              </a:rPr>
              <a:t>identify low-GWP alternatives, taking into consideration the following criteria:</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Energy efficiency</a:t>
            </a:r>
          </a:p>
          <a:p>
            <a:r>
              <a:rPr lang="en-US" sz="1200" kern="1200" baseline="0" dirty="0" smtClean="0">
                <a:solidFill>
                  <a:schemeClr val="tx1"/>
                </a:solidFill>
                <a:effectLst/>
                <a:latin typeface="+mn-lt"/>
                <a:ea typeface="+mn-ea"/>
                <a:cs typeface="+mn-cs"/>
              </a:rPr>
              <a:t>Safety</a:t>
            </a:r>
          </a:p>
          <a:p>
            <a:r>
              <a:rPr lang="en-US" sz="1200" kern="1200" baseline="0" dirty="0" smtClean="0">
                <a:solidFill>
                  <a:schemeClr val="tx1"/>
                </a:solidFill>
                <a:effectLst/>
                <a:latin typeface="+mn-lt"/>
                <a:ea typeface="+mn-ea"/>
                <a:cs typeface="+mn-cs"/>
              </a:rPr>
              <a:t>Compatibility</a:t>
            </a:r>
          </a:p>
          <a:p>
            <a:r>
              <a:rPr lang="en-US" sz="1200" kern="1200" baseline="0" dirty="0" smtClean="0">
                <a:solidFill>
                  <a:schemeClr val="tx1"/>
                </a:solidFill>
                <a:effectLst/>
                <a:latin typeface="+mn-lt"/>
                <a:ea typeface="+mn-ea"/>
                <a:cs typeface="+mn-cs"/>
              </a:rPr>
              <a:t>Cost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143B2F-FDAE-40EA-8783-35A01147A068}" type="slidenum">
              <a:rPr lang="en-US" smtClean="0"/>
              <a:t>6</a:t>
            </a:fld>
            <a:endParaRPr lang="en-US" dirty="0"/>
          </a:p>
        </p:txBody>
      </p:sp>
    </p:spTree>
    <p:extLst>
      <p:ext uri="{BB962C8B-B14F-4D97-AF65-F5344CB8AC3E}">
        <p14:creationId xmlns:p14="http://schemas.microsoft.com/office/powerpoint/2010/main" val="4241377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Through that effort, several promising refrigerants have been identified, many of which are low toxicity but are classified as either mildly flammable or flammable. These include hydrocarbons, such as propane (R290) and isobutane (R600a), as well as ammonia (R717), R32 and other low GWP HFO’s.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However, there is a clear and present need to continue exploring their environmental impact as well as their effective influence on system performance.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Alternative lower GWP refrigerants would ideally provide the same – if not better – energy performance as current refrigerants, but would do so with a reduced environmental impact for both now and the future.</a:t>
            </a:r>
          </a:p>
        </p:txBody>
      </p:sp>
      <p:sp>
        <p:nvSpPr>
          <p:cNvPr id="4" name="Slide Number Placeholder 3"/>
          <p:cNvSpPr>
            <a:spLocks noGrp="1"/>
          </p:cNvSpPr>
          <p:nvPr>
            <p:ph type="sldNum" sz="quarter" idx="10"/>
          </p:nvPr>
        </p:nvSpPr>
        <p:spPr/>
        <p:txBody>
          <a:bodyPr/>
          <a:lstStyle/>
          <a:p>
            <a:fld id="{E3143B2F-FDAE-40EA-8783-35A01147A068}" type="slidenum">
              <a:rPr lang="en-US" smtClean="0"/>
              <a:t>7</a:t>
            </a:fld>
            <a:endParaRPr lang="en-US" dirty="0"/>
          </a:p>
        </p:txBody>
      </p:sp>
    </p:spTree>
    <p:extLst>
      <p:ext uri="{BB962C8B-B14F-4D97-AF65-F5344CB8AC3E}">
        <p14:creationId xmlns:p14="http://schemas.microsoft.com/office/powerpoint/2010/main" val="2821777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With this goal in mind, the HVAC&amp;R industry and various research organizations have been investigating the performance of these refrigerants in HVAC&amp;R systems and components. However, while the demand for flammable refrigerants is increasing, the current codes and standards adoption processes are relatively slow.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That is why ASHRAE, the Air-Conditioning, Heating, and Refrigeration Institute (AHRI) and the U.S. Department of Energy (DOE) have collaborated to fund vital research that will expedite findings and establish a more robust fact base regarding the properties and the use of flammable refrigerants.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$5.2 million investment will provide the technical knowledge needed to facilitate and accelerate the safe use of these refrigerants as well as identify any additional climate-friendly alternatives.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Of the total, DOE is contributing $3 million, ASHRAE is contributing $1.2 million and AHRI is contributing $1 million.</a:t>
            </a:r>
          </a:p>
        </p:txBody>
      </p:sp>
      <p:sp>
        <p:nvSpPr>
          <p:cNvPr id="4" name="Slide Number Placeholder 3"/>
          <p:cNvSpPr>
            <a:spLocks noGrp="1"/>
          </p:cNvSpPr>
          <p:nvPr>
            <p:ph type="sldNum" sz="quarter" idx="10"/>
          </p:nvPr>
        </p:nvSpPr>
        <p:spPr/>
        <p:txBody>
          <a:bodyPr/>
          <a:lstStyle/>
          <a:p>
            <a:fld id="{E3143B2F-FDAE-40EA-8783-35A01147A068}" type="slidenum">
              <a:rPr lang="en-US" smtClean="0"/>
              <a:t>8</a:t>
            </a:fld>
            <a:endParaRPr lang="en-US" dirty="0"/>
          </a:p>
        </p:txBody>
      </p:sp>
    </p:spTree>
    <p:extLst>
      <p:ext uri="{BB962C8B-B14F-4D97-AF65-F5344CB8AC3E}">
        <p14:creationId xmlns:p14="http://schemas.microsoft.com/office/powerpoint/2010/main" val="958639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Overall, seven research initiatives are currently under way or planned as part of this collaboration including three high-priority projects led by ASHRAE, which are: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Flammable Refrigerants Post-Ignition Simulations and Risk Assessment Update (ASHRAE-RP 1806)</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a 12-month project. The findings of ASHRAE-RP 1806 will help the industry better understand the severity of events where flammable refrigerants are being ignited. Furthermore, the results will help refine the accuracy of safety standards currently being developed for flammable refrigerants and the associated building codes.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3143B2F-FDAE-40EA-8783-35A01147A068}" type="slidenum">
              <a:rPr lang="en-US" smtClean="0"/>
              <a:t>9</a:t>
            </a:fld>
            <a:endParaRPr lang="en-US" dirty="0"/>
          </a:p>
        </p:txBody>
      </p:sp>
    </p:spTree>
    <p:extLst>
      <p:ext uri="{BB962C8B-B14F-4D97-AF65-F5344CB8AC3E}">
        <p14:creationId xmlns:p14="http://schemas.microsoft.com/office/powerpoint/2010/main" val="518753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81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0" y="6477000"/>
            <a:ext cx="9144000" cy="381000"/>
          </a:xfrm>
          <a:prstGeom prst="rect">
            <a:avLst/>
          </a:prstGeom>
          <a:solidFill>
            <a:srgbClr val="05549C"/>
          </a:solidFill>
          <a:ln>
            <a:solidFill>
              <a:srgbClr val="0554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p:cNvCxnSpPr/>
          <p:nvPr userDrawn="1"/>
        </p:nvCxnSpPr>
        <p:spPr>
          <a:xfrm>
            <a:off x="5661488" y="6477000"/>
            <a:ext cx="3482512" cy="0"/>
          </a:xfrm>
          <a:prstGeom prst="line">
            <a:avLst/>
          </a:prstGeom>
          <a:ln w="57150">
            <a:solidFill>
              <a:srgbClr val="FECB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0" y="6477000"/>
            <a:ext cx="5715000" cy="0"/>
          </a:xfrm>
          <a:prstGeom prst="line">
            <a:avLst/>
          </a:prstGeom>
          <a:ln w="57150">
            <a:solidFill>
              <a:srgbClr val="E37222"/>
            </a:solidFill>
          </a:ln>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5840644" y="6553199"/>
            <a:ext cx="3124200" cy="261610"/>
          </a:xfrm>
          <a:prstGeom prst="rect">
            <a:avLst/>
          </a:prstGeom>
        </p:spPr>
        <p:txBody>
          <a:bodyPr wrap="square">
            <a:spAutoFit/>
          </a:bodyPr>
          <a:lstStyle/>
          <a:p>
            <a:pPr algn="r"/>
            <a:r>
              <a:rPr lang="en-US" sz="1050" b="0" i="0" dirty="0">
                <a:solidFill>
                  <a:schemeClr val="bg1"/>
                </a:solidFill>
              </a:rPr>
              <a:t>www.ashrae.org</a:t>
            </a:r>
          </a:p>
        </p:txBody>
      </p:sp>
      <p:sp>
        <p:nvSpPr>
          <p:cNvPr id="6" name="Slide Number Placeholder 5"/>
          <p:cNvSpPr>
            <a:spLocks noGrp="1"/>
          </p:cNvSpPr>
          <p:nvPr>
            <p:ph type="sldNum" sz="quarter" idx="12"/>
          </p:nvPr>
        </p:nvSpPr>
        <p:spPr>
          <a:xfrm>
            <a:off x="0" y="6527171"/>
            <a:ext cx="533400" cy="313366"/>
          </a:xfrm>
        </p:spPr>
        <p:txBody>
          <a:bodyPr/>
          <a:lstStyle>
            <a:lvl1pPr algn="ctr">
              <a:defRPr b="1">
                <a:solidFill>
                  <a:schemeClr val="bg1"/>
                </a:solidFill>
              </a:defRPr>
            </a:lvl1pPr>
          </a:lstStyle>
          <a:p>
            <a:fld id="{01120DE5-A634-4C13-9D49-4A149D90ADE4}" type="slidenum">
              <a:rPr lang="en-US" smtClean="0"/>
              <a:pPr/>
              <a:t>‹nr.›</a:t>
            </a:fld>
            <a:endParaRPr lang="en-US" dirty="0"/>
          </a:p>
        </p:txBody>
      </p:sp>
      <p:sp>
        <p:nvSpPr>
          <p:cNvPr id="17" name="Rectangle 16"/>
          <p:cNvSpPr/>
          <p:nvPr userDrawn="1"/>
        </p:nvSpPr>
        <p:spPr>
          <a:xfrm>
            <a:off x="0" y="0"/>
            <a:ext cx="9144000" cy="914400"/>
          </a:xfrm>
          <a:prstGeom prst="rect">
            <a:avLst/>
          </a:prstGeom>
          <a:solidFill>
            <a:srgbClr val="05549C"/>
          </a:solidFill>
          <a:ln>
            <a:solidFill>
              <a:srgbClr val="0554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p:cNvCxnSpPr/>
          <p:nvPr userDrawn="1"/>
        </p:nvCxnSpPr>
        <p:spPr>
          <a:xfrm>
            <a:off x="0" y="914400"/>
            <a:ext cx="5715000" cy="0"/>
          </a:xfrm>
          <a:prstGeom prst="line">
            <a:avLst/>
          </a:prstGeom>
          <a:ln w="57150">
            <a:solidFill>
              <a:srgbClr val="00A9E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5661488" y="914400"/>
            <a:ext cx="3482512" cy="0"/>
          </a:xfrm>
          <a:prstGeom prst="line">
            <a:avLst/>
          </a:prstGeom>
          <a:ln w="57150">
            <a:solidFill>
              <a:srgbClr val="69BE2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28600" y="175419"/>
            <a:ext cx="6324600" cy="563562"/>
          </a:xfrm>
        </p:spPr>
        <p:txBody>
          <a:bodyPr>
            <a:noAutofit/>
          </a:bodyPr>
          <a:lstStyle>
            <a:lvl1pPr algn="l">
              <a:defRPr sz="3200"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289014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329134" y="2658533"/>
            <a:ext cx="3455391" cy="576262"/>
          </a:xfrm>
        </p:spPr>
        <p:txBody>
          <a:bodyPr anchor="b">
            <a:noAutofit/>
          </a:bodyPr>
          <a:lstStyle>
            <a:lvl1pPr marL="0" indent="0">
              <a:buNone/>
              <a:defRPr sz="2100" b="0">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113233" y="3335337"/>
            <a:ext cx="3671292" cy="2455862"/>
          </a:xfrm>
        </p:spPr>
        <p:txBody>
          <a:bodyPr anchor="t">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60366" y="2667000"/>
            <a:ext cx="3466903" cy="576262"/>
          </a:xfrm>
        </p:spPr>
        <p:txBody>
          <a:bodyPr anchor="b">
            <a:noAutofit/>
          </a:bodyPr>
          <a:lstStyle>
            <a:lvl1pPr marL="0" indent="0">
              <a:buNone/>
              <a:defRPr sz="2100" b="0">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955975" y="3335337"/>
            <a:ext cx="3671292" cy="2455862"/>
          </a:xfrm>
        </p:spPr>
        <p:txBody>
          <a:bodyPr anchor="t">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8" name="Footer Placeholder 7"/>
          <p:cNvSpPr>
            <a:spLocks noGrp="1"/>
          </p:cNvSpPr>
          <p:nvPr>
            <p:ph type="ftr" sz="quarter" idx="11"/>
          </p:nvPr>
        </p:nvSpPr>
        <p:spPr/>
        <p:txBody>
          <a:bodyPr/>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4" name="Footer Placeholder 3"/>
          <p:cNvSpPr>
            <a:spLocks noGrp="1"/>
          </p:cNvSpPr>
          <p:nvPr>
            <p:ph type="ftr" sz="quarter" idx="11"/>
          </p:nvPr>
        </p:nvSpPr>
        <p:spPr/>
        <p:txBody>
          <a:bodyPr/>
          <a:lstStyle/>
          <a:p>
            <a:endParaRPr lang="en-US" dirty="0">
              <a:solidFill>
                <a:prstClr val="black"/>
              </a:solidFill>
            </a:endParaRPr>
          </a:p>
        </p:txBody>
      </p:sp>
      <p:sp>
        <p:nvSpPr>
          <p:cNvPr id="5" name="Slide Number Placeholder 4"/>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3" name="Footer Placeholder 2"/>
          <p:cNvSpPr>
            <a:spLocks noGrp="1"/>
          </p:cNvSpPr>
          <p:nvPr>
            <p:ph type="ftr" sz="quarter" idx="11"/>
          </p:nvPr>
        </p:nvSpPr>
        <p:spPr/>
        <p:txBody>
          <a:bodyPr/>
          <a:lstStyle/>
          <a:p>
            <a:endParaRPr lang="en-US" dirty="0">
              <a:solidFill>
                <a:prstClr val="black"/>
              </a:solidFill>
            </a:endParaRPr>
          </a:p>
        </p:txBody>
      </p:sp>
      <p:sp>
        <p:nvSpPr>
          <p:cNvPr id="4" name="Slide Number Placeholder 3"/>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234" y="1600200"/>
            <a:ext cx="2661841" cy="1371600"/>
          </a:xfrm>
        </p:spPr>
        <p:txBody>
          <a:bodyPr anchor="b">
            <a:normAutofit/>
          </a:bodyPr>
          <a:lstStyle>
            <a:lvl1pPr algn="ctr">
              <a:defRPr sz="1800" b="0"/>
            </a:lvl1pPr>
          </a:lstStyle>
          <a:p>
            <a:r>
              <a:rPr lang="en-US" smtClean="0"/>
              <a:t>Click to edit Master title style</a:t>
            </a:r>
            <a:endParaRPr lang="en-US" dirty="0"/>
          </a:p>
        </p:txBody>
      </p:sp>
      <p:sp>
        <p:nvSpPr>
          <p:cNvPr id="3" name="Content Placeholder 2"/>
          <p:cNvSpPr>
            <a:spLocks noGrp="1"/>
          </p:cNvSpPr>
          <p:nvPr>
            <p:ph idx="1"/>
          </p:nvPr>
        </p:nvSpPr>
        <p:spPr>
          <a:xfrm>
            <a:off x="3946525" y="685800"/>
            <a:ext cx="4680743" cy="5105401"/>
          </a:xfrm>
        </p:spPr>
        <p:txBody>
          <a:bodyPr anchor="ct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13234" y="2971800"/>
            <a:ext cx="2661841" cy="1828800"/>
          </a:xfrm>
        </p:spPr>
        <p:txBody>
          <a:bodyPr>
            <a:normAutofit/>
          </a:bodyPr>
          <a:lstStyle>
            <a:lvl1pPr marL="0" indent="0" algn="ctr">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043" y="1752599"/>
            <a:ext cx="4069619" cy="1371600"/>
          </a:xfrm>
        </p:spPr>
        <p:txBody>
          <a:bodyPr anchor="b">
            <a:normAutofit/>
          </a:bodyPr>
          <a:lstStyle>
            <a:lvl1pPr algn="ctr">
              <a:defRPr sz="21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5696011" y="914400"/>
            <a:ext cx="246073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12043" y="3124199"/>
            <a:ext cx="4069619" cy="1828800"/>
          </a:xfrm>
        </p:spPr>
        <p:txBody>
          <a:bodyPr>
            <a:normAutofit/>
          </a:bodyPr>
          <a:lstStyle>
            <a:lvl1pPr marL="0" indent="0" algn="ctr">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234" y="4732865"/>
            <a:ext cx="7514033" cy="566738"/>
          </a:xfrm>
        </p:spPr>
        <p:txBody>
          <a:bodyPr anchor="b">
            <a:normAutofit/>
          </a:bodyPr>
          <a:lstStyle>
            <a:lvl1pPr algn="ctr">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789509" y="932112"/>
            <a:ext cx="6169458"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13234" y="5299603"/>
            <a:ext cx="7514033" cy="493712"/>
          </a:xfrm>
        </p:spPr>
        <p:txBody>
          <a:bodyPr>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235" y="685800"/>
            <a:ext cx="7514033" cy="3048000"/>
          </a:xfrm>
        </p:spPr>
        <p:txBody>
          <a:bodyPr anchor="ctr">
            <a:normAutofit/>
          </a:bodyPr>
          <a:lstStyle>
            <a:lvl1pPr algn="ctr">
              <a:defRPr sz="2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13234" y="4343400"/>
            <a:ext cx="7514035" cy="1447800"/>
          </a:xfrm>
        </p:spPr>
        <p:txBody>
          <a:bodyPr anchor="ctr">
            <a:normAutofit/>
          </a:bodyPr>
          <a:lstStyle>
            <a:lvl1pPr marL="0" indent="0" algn="ct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198959" y="863023"/>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6000" dirty="0">
                <a:solidFill>
                  <a:prstClr val="black"/>
                </a:solidFill>
                <a:effectLst/>
              </a:rPr>
              <a:t>“</a:t>
            </a:r>
          </a:p>
        </p:txBody>
      </p:sp>
      <p:sp>
        <p:nvSpPr>
          <p:cNvPr id="15" name="TextBox 14"/>
          <p:cNvSpPr txBox="1"/>
          <p:nvPr/>
        </p:nvSpPr>
        <p:spPr>
          <a:xfrm>
            <a:off x="8170069" y="2819399"/>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6000" dirty="0">
                <a:solidFill>
                  <a:prstClr val="black"/>
                </a:solidFill>
                <a:effectLst/>
              </a:rPr>
              <a:t>”</a:t>
            </a:r>
          </a:p>
        </p:txBody>
      </p:sp>
      <p:sp>
        <p:nvSpPr>
          <p:cNvPr id="2" name="Title 1"/>
          <p:cNvSpPr>
            <a:spLocks noGrp="1"/>
          </p:cNvSpPr>
          <p:nvPr>
            <p:ph type="title"/>
          </p:nvPr>
        </p:nvSpPr>
        <p:spPr>
          <a:xfrm>
            <a:off x="1656159" y="685801"/>
            <a:ext cx="6742509" cy="2743199"/>
          </a:xfrm>
        </p:spPr>
        <p:txBody>
          <a:bodyPr anchor="ctr">
            <a:normAutofit/>
          </a:bodyPr>
          <a:lstStyle>
            <a:lvl1pPr algn="ctr">
              <a:defRPr sz="24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827609" y="3428999"/>
            <a:ext cx="6399611" cy="381000"/>
          </a:xfrm>
        </p:spPr>
        <p:txBody>
          <a:bodyPr anchor="ctr">
            <a:normAutofit/>
          </a:bodyPr>
          <a:lstStyle>
            <a:lvl1pPr marL="0" indent="0">
              <a:buFontTx/>
              <a:buNone/>
              <a:defRPr sz="135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13234" y="4343400"/>
            <a:ext cx="7514033" cy="1447800"/>
          </a:xfrm>
        </p:spPr>
        <p:txBody>
          <a:bodyPr anchor="ctr">
            <a:normAutofit/>
          </a:bodyPr>
          <a:lstStyle>
            <a:lvl1pPr marL="0" indent="0" algn="ct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235" y="3308581"/>
            <a:ext cx="7514032" cy="1468800"/>
          </a:xfrm>
        </p:spPr>
        <p:txBody>
          <a:bodyPr anchor="b">
            <a:normAutofit/>
          </a:bodyPr>
          <a:lstStyle>
            <a:lvl1pPr algn="r">
              <a:defRPr sz="2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13234" y="4777381"/>
            <a:ext cx="7514033" cy="860400"/>
          </a:xfrm>
        </p:spPr>
        <p:txBody>
          <a:bodyPr anchor="t">
            <a:normAutofit/>
          </a:bodyPr>
          <a:lstStyle>
            <a:lvl1pPr marL="0" indent="0" algn="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198959" y="863023"/>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6000" dirty="0">
                <a:solidFill>
                  <a:prstClr val="black"/>
                </a:solidFill>
                <a:effectLst/>
              </a:rPr>
              <a:t>“</a:t>
            </a:r>
          </a:p>
        </p:txBody>
      </p:sp>
      <p:sp>
        <p:nvSpPr>
          <p:cNvPr id="15" name="TextBox 14"/>
          <p:cNvSpPr txBox="1"/>
          <p:nvPr/>
        </p:nvSpPr>
        <p:spPr>
          <a:xfrm>
            <a:off x="8170069" y="2819399"/>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6000" dirty="0">
                <a:solidFill>
                  <a:prstClr val="black"/>
                </a:solidFill>
                <a:effectLst/>
              </a:rPr>
              <a:t>”</a:t>
            </a:r>
          </a:p>
        </p:txBody>
      </p:sp>
      <p:sp>
        <p:nvSpPr>
          <p:cNvPr id="2" name="Title 1"/>
          <p:cNvSpPr>
            <a:spLocks noGrp="1"/>
          </p:cNvSpPr>
          <p:nvPr>
            <p:ph type="title"/>
          </p:nvPr>
        </p:nvSpPr>
        <p:spPr>
          <a:xfrm>
            <a:off x="1656159" y="685801"/>
            <a:ext cx="6742509" cy="2743199"/>
          </a:xfrm>
        </p:spPr>
        <p:txBody>
          <a:bodyPr anchor="ctr">
            <a:normAutofit/>
          </a:bodyPr>
          <a:lstStyle>
            <a:lvl1pPr algn="ctr">
              <a:defRPr sz="24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13235" y="3886200"/>
            <a:ext cx="7514033" cy="889000"/>
          </a:xfrm>
        </p:spPr>
        <p:txBody>
          <a:bodyPr vert="horz" lIns="91440" tIns="45720" rIns="91440" bIns="45720" rtlCol="0" anchor="b">
            <a:normAutofit/>
          </a:bodyPr>
          <a:lstStyle>
            <a:lvl1pPr algn="r">
              <a:buNone/>
              <a:defRPr lang="en-US" sz="1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13234" y="4775200"/>
            <a:ext cx="7514033" cy="1016000"/>
          </a:xfrm>
        </p:spPr>
        <p:txBody>
          <a:bodyPr anchor="t">
            <a:normAutofit/>
          </a:bodyPr>
          <a:lstStyle>
            <a:lvl1pPr marL="0" indent="0" algn="r">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6553200" y="6356350"/>
            <a:ext cx="2133600" cy="365125"/>
          </a:xfrm>
        </p:spPr>
        <p:txBody>
          <a:bodyPr/>
          <a:lstStyle/>
          <a:p>
            <a:r>
              <a:rPr lang="en-US" dirty="0"/>
              <a:t> </a:t>
            </a:r>
            <a:r>
              <a:rPr lang="en-US" b="1" dirty="0">
                <a:solidFill>
                  <a:srgbClr val="00B0F0"/>
                </a:solidFill>
              </a:rPr>
              <a:t>palmcoastdata.com</a:t>
            </a:r>
            <a:r>
              <a:rPr lang="en-US" dirty="0"/>
              <a:t> |</a:t>
            </a:r>
            <a:fld id="{7C7646D6-9DA9-4D60-B037-D72D50BB696E}" type="slidenum">
              <a:rPr lang="en-US" smtClean="0"/>
              <a:pPr/>
              <a:t>‹nr.›</a:t>
            </a:fld>
            <a:endParaRPr lang="en-US" dirty="0"/>
          </a:p>
        </p:txBody>
      </p:sp>
    </p:spTree>
    <p:extLst>
      <p:ext uri="{BB962C8B-B14F-4D97-AF65-F5344CB8AC3E}">
        <p14:creationId xmlns:p14="http://schemas.microsoft.com/office/powerpoint/2010/main" val="10771956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235" y="685801"/>
            <a:ext cx="7514034"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13234" y="3505200"/>
            <a:ext cx="7514035" cy="838200"/>
          </a:xfrm>
        </p:spPr>
        <p:txBody>
          <a:bodyPr vert="horz" lIns="91440" tIns="45720" rIns="91440" bIns="45720" rtlCol="0" anchor="b">
            <a:normAutofit/>
          </a:bodyPr>
          <a:lstStyle>
            <a:lvl1pPr>
              <a:buNone/>
              <a:defRPr lang="en-US" sz="21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13234" y="4343400"/>
            <a:ext cx="7514035" cy="1447800"/>
          </a:xfrm>
        </p:spPr>
        <p:txBody>
          <a:bodyPr anchor="t">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9492" y="685800"/>
            <a:ext cx="1327777"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13234" y="685800"/>
            <a:ext cx="6014807"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grpSp>
        <p:nvGrpSpPr>
          <p:cNvPr id="19" name="Group 18"/>
          <p:cNvGrpSpPr/>
          <p:nvPr/>
        </p:nvGrpSpPr>
        <p:grpSpPr>
          <a:xfrm>
            <a:off x="409575" y="-4763"/>
            <a:ext cx="3761184"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196301" y="1380069"/>
            <a:ext cx="6430967" cy="2616199"/>
          </a:xfrm>
        </p:spPr>
        <p:txBody>
          <a:bodyPr anchor="b">
            <a:normAutofit/>
          </a:bodyPr>
          <a:lstStyle>
            <a:lvl1pPr algn="r">
              <a:defRPr sz="4500">
                <a:effectLst/>
              </a:defRPr>
            </a:lvl1pPr>
          </a:lstStyle>
          <a:p>
            <a:r>
              <a:rPr lang="en-US"/>
              <a:t>Click to edit Master title style</a:t>
            </a:r>
            <a:endParaRPr lang="en-US" dirty="0"/>
          </a:p>
        </p:txBody>
      </p:sp>
      <p:sp>
        <p:nvSpPr>
          <p:cNvPr id="3" name="Subtitle 2"/>
          <p:cNvSpPr>
            <a:spLocks noGrp="1"/>
          </p:cNvSpPr>
          <p:nvPr>
            <p:ph type="subTitle" idx="1"/>
          </p:nvPr>
        </p:nvSpPr>
        <p:spPr>
          <a:xfrm>
            <a:off x="3386533" y="3996267"/>
            <a:ext cx="5240734" cy="1388534"/>
          </a:xfrm>
        </p:spPr>
        <p:txBody>
          <a:bodyPr anchor="t">
            <a:normAutofit/>
          </a:bodyPr>
          <a:lstStyle>
            <a:lvl1pPr marL="0" indent="0" algn="r">
              <a:buNone/>
              <a:defRPr sz="1575">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299492" y="5883276"/>
            <a:ext cx="857250" cy="365125"/>
          </a:xfrm>
          <a:prstGeom prst="rect">
            <a:avLst/>
          </a:prstGeom>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a:xfrm>
            <a:off x="3999309" y="5883276"/>
            <a:ext cx="3243033"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213893" y="5883276"/>
            <a:ext cx="413375" cy="365125"/>
          </a:xfrm>
          <a:prstGeom prst="rect">
            <a:avLst/>
          </a:prstGeom>
        </p:spPr>
        <p:txBody>
          <a:bodyPr/>
          <a:lstStyle/>
          <a:p>
            <a:fld id="{07DEDE4D-DC37-4180-B29E-77B367E2BC86}" type="slidenum">
              <a:rPr lang="en-US" smtClean="0">
                <a:solidFill>
                  <a:prstClr val="black"/>
                </a:solidFill>
              </a:rPr>
              <a:pPr/>
              <a:t>‹nr.›</a:t>
            </a:fld>
            <a:endParaRPr lang="en-US" dirty="0">
              <a:solidFill>
                <a:prstClr val="black"/>
              </a:solidFill>
            </a:endParaRPr>
          </a:p>
        </p:txBody>
      </p:sp>
      <p:pic>
        <p:nvPicPr>
          <p:cNvPr id="14" name="Picture 13"/>
          <p:cNvPicPr>
            <a:picLocks noChangeAspect="1"/>
          </p:cNvPicPr>
          <p:nvPr userDrawn="1"/>
        </p:nvPicPr>
        <p:blipFill rotWithShape="1">
          <a:blip r:embed="rId2">
            <a:extLst>
              <a:ext uri="{28A0092B-C50C-407E-A947-70E740481C1C}">
                <a14:useLocalDpi xmlns:a14="http://schemas.microsoft.com/office/drawing/2010/main" val="0"/>
              </a:ext>
            </a:extLst>
          </a:blip>
          <a:srcRect r="16352" b="5555"/>
          <a:stretch/>
        </p:blipFill>
        <p:spPr>
          <a:xfrm>
            <a:off x="4059" y="-17690"/>
            <a:ext cx="9139941" cy="6477000"/>
          </a:xfrm>
          <a:prstGeom prst="rect">
            <a:avLst/>
          </a:prstGeom>
        </p:spPr>
      </p:pic>
      <p:pic>
        <p:nvPicPr>
          <p:cNvPr id="15" name="Picture 14"/>
          <p:cNvPicPr>
            <a:picLocks noChangeAspect="1"/>
          </p:cNvPicPr>
          <p:nvPr userDrawn="1"/>
        </p:nvPicPr>
        <p:blipFill rotWithShape="1">
          <a:blip r:embed="rId2">
            <a:extLst>
              <a:ext uri="{28A0092B-C50C-407E-A947-70E740481C1C}">
                <a14:useLocalDpi xmlns:a14="http://schemas.microsoft.com/office/drawing/2010/main" val="0"/>
              </a:ext>
            </a:extLst>
          </a:blip>
          <a:srcRect t="88036" r="16352" b="5555"/>
          <a:stretch/>
        </p:blipFill>
        <p:spPr>
          <a:xfrm>
            <a:off x="0" y="6418491"/>
            <a:ext cx="9139941" cy="439510"/>
          </a:xfrm>
          <a:prstGeom prst="rect">
            <a:avLst/>
          </a:prstGeom>
        </p:spPr>
      </p:pic>
    </p:spTree>
    <p:extLst>
      <p:ext uri="{BB962C8B-B14F-4D97-AF65-F5344CB8AC3E}">
        <p14:creationId xmlns:p14="http://schemas.microsoft.com/office/powerpoint/2010/main" val="4054463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13448" y="1828800"/>
            <a:ext cx="3532790" cy="838201"/>
          </a:xfrm>
        </p:spPr>
        <p:txBody>
          <a:bodyPr anchor="ctr"/>
          <a:lstStyle>
            <a:lvl1pPr marL="0" indent="0">
              <a:spcBef>
                <a:spcPts val="0"/>
              </a:spcBef>
              <a:buNone/>
              <a:defRPr sz="1800" b="0" cap="all" baseline="0">
                <a:solidFill>
                  <a:schemeClr val="tx1">
                    <a:lumMod val="50000"/>
                  </a:schemeClr>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913448" y="2743201"/>
            <a:ext cx="3532790" cy="3428999"/>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697764" y="1828800"/>
            <a:ext cx="3532790" cy="838201"/>
          </a:xfrm>
        </p:spPr>
        <p:txBody>
          <a:bodyPr anchor="ctr"/>
          <a:lstStyle>
            <a:lvl1pPr marL="0" indent="0">
              <a:spcBef>
                <a:spcPts val="0"/>
              </a:spcBef>
              <a:buNone/>
              <a:defRPr sz="1800" b="0" cap="all" baseline="0">
                <a:solidFill>
                  <a:schemeClr val="tx1">
                    <a:lumMod val="50000"/>
                  </a:schemeClr>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97764" y="2743201"/>
            <a:ext cx="3532790" cy="3428999"/>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baseline="0"/>
            </a:lvl8pPr>
            <a:lvl9pPr>
              <a:defRPr sz="105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Footer Placeholder 7"/>
          <p:cNvSpPr>
            <a:spLocks noGrp="1"/>
          </p:cNvSpPr>
          <p:nvPr>
            <p:ph type="ftr" sz="quarter" idx="11"/>
          </p:nvPr>
        </p:nvSpPr>
        <p:spPr/>
        <p:txBody>
          <a:bodyPr/>
          <a:lstStyle/>
          <a:p>
            <a:r>
              <a:rPr lang="en-US" dirty="0"/>
              <a:t>Add a footer</a:t>
            </a:r>
            <a:endParaRPr dirty="0"/>
          </a:p>
        </p:txBody>
      </p:sp>
      <p:sp>
        <p:nvSpPr>
          <p:cNvPr id="7" name="Date Placeholder 6"/>
          <p:cNvSpPr>
            <a:spLocks noGrp="1"/>
          </p:cNvSpPr>
          <p:nvPr>
            <p:ph type="dt" sz="half" idx="10"/>
          </p:nvPr>
        </p:nvSpPr>
        <p:spPr/>
        <p:txBody>
          <a:bodyPr/>
          <a:lstStyle/>
          <a:p>
            <a:fld id="{EDF33987-6305-4E2A-BF18-EF013ECE927B}" type="datetimeFigureOut">
              <a:rPr lang="en-US"/>
              <a:t>11/9/17</a:t>
            </a:fld>
            <a:endParaRPr/>
          </a:p>
        </p:txBody>
      </p:sp>
      <p:sp>
        <p:nvSpPr>
          <p:cNvPr id="9" name="Slide Number Placeholder 8"/>
          <p:cNvSpPr>
            <a:spLocks noGrp="1"/>
          </p:cNvSpPr>
          <p:nvPr>
            <p:ph type="sldNum" sz="quarter" idx="12"/>
          </p:nvPr>
        </p:nvSpPr>
        <p:spPr/>
        <p:txBody>
          <a:bodyPr/>
          <a:lstStyle/>
          <a:p>
            <a:fld id="{F36C87F6-986D-49E6-AF40-1B3A1EE8064D}" type="slidenum">
              <a:rPr/>
              <a:t>‹nr.›</a:t>
            </a:fld>
            <a:endParaRPr/>
          </a:p>
        </p:txBody>
      </p:sp>
    </p:spTree>
    <p:extLst>
      <p:ext uri="{BB962C8B-B14F-4D97-AF65-F5344CB8AC3E}">
        <p14:creationId xmlns:p14="http://schemas.microsoft.com/office/powerpoint/2010/main" val="786395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B9AF21E6-DFEA-A047-B64A-FB7222C6B444}" type="datetimeFigureOut">
              <a:rPr lang="en-US" altLang="x-none"/>
              <a:pPr/>
              <a:t>11/9/17</a:t>
            </a:fld>
            <a:endParaRPr lang="en-US" altLang="x-none" dirty="0"/>
          </a:p>
        </p:txBody>
      </p:sp>
      <p:sp>
        <p:nvSpPr>
          <p:cNvPr id="6" name="Footer Placeholder 4"/>
          <p:cNvSpPr>
            <a:spLocks noGrp="1"/>
          </p:cNvSpPr>
          <p:nvPr>
            <p:ph type="ftr" sz="quarter" idx="11"/>
          </p:nvPr>
        </p:nvSpPr>
        <p:spPr/>
        <p:txBody>
          <a:bodyPr/>
          <a:lstStyle>
            <a:lvl1pPr>
              <a:defRPr/>
            </a:lvl1pPr>
          </a:lstStyle>
          <a:p>
            <a:endParaRPr lang="x-none" altLang="x-none"/>
          </a:p>
        </p:txBody>
      </p:sp>
      <p:sp>
        <p:nvSpPr>
          <p:cNvPr id="7" name="Slide Number Placeholder 5"/>
          <p:cNvSpPr>
            <a:spLocks noGrp="1"/>
          </p:cNvSpPr>
          <p:nvPr>
            <p:ph type="sldNum" sz="quarter" idx="12"/>
          </p:nvPr>
        </p:nvSpPr>
        <p:spPr/>
        <p:txBody>
          <a:bodyPr/>
          <a:lstStyle>
            <a:lvl1pPr>
              <a:defRPr/>
            </a:lvl1pPr>
          </a:lstStyle>
          <a:p>
            <a:fld id="{B9D2CF33-E42A-BF4B-B673-21E95A175AE1}" type="slidenum">
              <a:rPr lang="en-US" altLang="x-none"/>
              <a:pPr/>
              <a:t>‹nr.›</a:t>
            </a:fld>
            <a:endParaRPr lang="en-US" altLang="x-none" dirty="0"/>
          </a:p>
        </p:txBody>
      </p:sp>
    </p:spTree>
    <p:extLst>
      <p:ext uri="{BB962C8B-B14F-4D97-AF65-F5344CB8AC3E}">
        <p14:creationId xmlns:p14="http://schemas.microsoft.com/office/powerpoint/2010/main" val="584630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409575" y="-4763"/>
            <a:ext cx="3761184"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196301" y="1380069"/>
            <a:ext cx="6430967" cy="2616199"/>
          </a:xfrm>
        </p:spPr>
        <p:txBody>
          <a:bodyPr anchor="b">
            <a:normAutofit/>
          </a:bodyPr>
          <a:lstStyle>
            <a:lvl1pPr algn="r">
              <a:defRPr sz="45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386533" y="3996267"/>
            <a:ext cx="5240734" cy="1388534"/>
          </a:xfrm>
        </p:spPr>
        <p:txBody>
          <a:bodyPr anchor="t">
            <a:normAutofit/>
          </a:bodyPr>
          <a:lstStyle>
            <a:lvl1pPr marL="0" indent="0" algn="r">
              <a:buNone/>
              <a:defRPr sz="1575">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a:xfrm>
            <a:off x="3999309" y="5883276"/>
            <a:ext cx="3243033" cy="365125"/>
          </a:xfrm>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0" y="0"/>
            <a:ext cx="9135880" cy="6858000"/>
          </a:xfrm>
          <a:prstGeom prst="rect">
            <a:avLst/>
          </a:prstGeom>
        </p:spPr>
      </p:pic>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213893" y="5867132"/>
            <a:ext cx="413375" cy="365125"/>
          </a:xfrm>
        </p:spPr>
        <p:txBody>
          <a:bodyPr/>
          <a:lstStyle/>
          <a:p>
            <a:fld id="{07DEDE4D-DC37-4180-B29E-77B367E2BC86}" type="slidenum">
              <a:rPr lang="en-US" smtClean="0">
                <a:solidFill>
                  <a:prstClr val="black"/>
                </a:solidFill>
              </a:rPr>
              <a:pPr/>
              <a:t>‹nr.›</a:t>
            </a:fld>
            <a:endParaRPr lang="en-US" dirty="0">
              <a:solidFill>
                <a:prstClr val="black"/>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3041" y="5585094"/>
            <a:ext cx="835723" cy="771257"/>
          </a:xfrm>
          <a:prstGeom prst="rect">
            <a:avLst/>
          </a:prstGeom>
        </p:spPr>
      </p:pic>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9210" y="2666999"/>
            <a:ext cx="6698060" cy="2110382"/>
          </a:xfrm>
        </p:spPr>
        <p:txBody>
          <a:bodyPr anchor="b"/>
          <a:lstStyle>
            <a:lvl1pPr algn="r">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29209" y="4777381"/>
            <a:ext cx="6698061" cy="860400"/>
          </a:xfrm>
        </p:spPr>
        <p:txBody>
          <a:bodyPr anchor="t">
            <a:normAutofit/>
          </a:bodyPr>
          <a:lstStyle>
            <a:lvl1pPr marL="0" indent="0" algn="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13234" y="685801"/>
            <a:ext cx="7514035"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13235" y="2667000"/>
            <a:ext cx="3671291" cy="3124201"/>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55975" y="2667000"/>
            <a:ext cx="3671292" cy="3124200"/>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44E386D-D596-43F8-8F7F-EC29E2E0A8BB}" type="datetimeFigureOut">
              <a:rPr lang="en-US" smtClean="0">
                <a:solidFill>
                  <a:prstClr val="black"/>
                </a:solidFill>
              </a:rPr>
              <a:pPr/>
              <a:t>11/9/17</a:t>
            </a:fld>
            <a:endParaRPr lang="en-US" dirty="0">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07DEDE4D-DC37-4180-B29E-77B367E2BC86}" type="slidenum">
              <a:rPr lang="en-US" smtClean="0">
                <a:solidFill>
                  <a:prstClr val="black"/>
                </a:solidFill>
              </a:rPr>
              <a:pPr/>
              <a:t>‹nr.›</a:t>
            </a:fld>
            <a:endParaRPr lang="en-US" dirty="0">
              <a:solidFill>
                <a:prstClr val="black"/>
              </a:solidFill>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6.xml"/><Relationship Id="rId12" Type="http://schemas.openxmlformats.org/officeDocument/2006/relationships/slideLayout" Target="../slideLayouts/slideLayout17.xml"/><Relationship Id="rId13" Type="http://schemas.openxmlformats.org/officeDocument/2006/relationships/slideLayout" Target="../slideLayouts/slideLayout18.xml"/><Relationship Id="rId14" Type="http://schemas.openxmlformats.org/officeDocument/2006/relationships/slideLayout" Target="../slideLayouts/slideLayout19.xml"/><Relationship Id="rId15" Type="http://schemas.openxmlformats.org/officeDocument/2006/relationships/slideLayout" Target="../slideLayouts/slideLayout20.xml"/><Relationship Id="rId16" Type="http://schemas.openxmlformats.org/officeDocument/2006/relationships/slideLayout" Target="../slideLayouts/slideLayout21.xml"/><Relationship Id="rId17" Type="http://schemas.openxmlformats.org/officeDocument/2006/relationships/slideLayout" Target="../slideLayouts/slideLayout22.xml"/><Relationship Id="rId18" Type="http://schemas.openxmlformats.org/officeDocument/2006/relationships/theme" Target="../theme/theme2.xml"/><Relationship Id="rId19" Type="http://schemas.openxmlformats.org/officeDocument/2006/relationships/image" Target="../media/image3.png"/><Relationship Id="rId1" Type="http://schemas.openxmlformats.org/officeDocument/2006/relationships/slideLayout" Target="../slideLayouts/slideLayout6.xml"/><Relationship Id="rId2" Type="http://schemas.openxmlformats.org/officeDocument/2006/relationships/slideLayout" Target="../slideLayouts/slideLayout7.xml"/><Relationship Id="rId3" Type="http://schemas.openxmlformats.org/officeDocument/2006/relationships/slideLayout" Target="../slideLayouts/slideLayout8.xml"/><Relationship Id="rId4" Type="http://schemas.openxmlformats.org/officeDocument/2006/relationships/slideLayout" Target="../slideLayouts/slideLayout9.xml"/><Relationship Id="rId5" Type="http://schemas.openxmlformats.org/officeDocument/2006/relationships/slideLayout" Target="../slideLayouts/slideLayout10.xml"/><Relationship Id="rId6" Type="http://schemas.openxmlformats.org/officeDocument/2006/relationships/slideLayout" Target="../slideLayouts/slideLayout11.xml"/><Relationship Id="rId7" Type="http://schemas.openxmlformats.org/officeDocument/2006/relationships/slideLayout" Target="../slideLayouts/slideLayout12.xml"/><Relationship Id="rId8" Type="http://schemas.openxmlformats.org/officeDocument/2006/relationships/slideLayout" Target="../slideLayouts/slideLayout13.xml"/><Relationship Id="rId9" Type="http://schemas.openxmlformats.org/officeDocument/2006/relationships/slideLayout" Target="../slideLayouts/slideLayout14.xml"/><Relationship Id="rId10"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120DE5-A634-4C13-9D49-4A149D90ADE4}" type="slidenum">
              <a:rPr lang="en-US" smtClean="0"/>
              <a:t>‹nr.›</a:t>
            </a:fld>
            <a:endParaRPr lang="en-US" dirty="0"/>
          </a:p>
        </p:txBody>
      </p:sp>
    </p:spTree>
    <p:extLst>
      <p:ext uri="{BB962C8B-B14F-4D97-AF65-F5344CB8AC3E}">
        <p14:creationId xmlns:p14="http://schemas.microsoft.com/office/powerpoint/2010/main" val="3334360842"/>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72" r:id="rId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13109" y="1"/>
            <a:ext cx="1827610"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113234" y="685801"/>
            <a:ext cx="7514035"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13233" y="2667000"/>
            <a:ext cx="7514035"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99492" y="5883276"/>
            <a:ext cx="857250" cy="365125"/>
          </a:xfrm>
          <a:prstGeom prst="rect">
            <a:avLst/>
          </a:prstGeom>
        </p:spPr>
        <p:txBody>
          <a:bodyPr vert="horz" lIns="91440" tIns="45720" rIns="91440" bIns="45720" rtlCol="0" anchor="ctr"/>
          <a:lstStyle>
            <a:lvl1pPr algn="r">
              <a:defRPr sz="750" b="0" i="0">
                <a:solidFill>
                  <a:schemeClr val="tx1"/>
                </a:solidFill>
                <a:effectLst/>
                <a:latin typeface="+mn-lt"/>
              </a:defRPr>
            </a:lvl1pPr>
          </a:lstStyle>
          <a:p>
            <a:fld id="{C764DE79-268F-4C1A-8933-263129D2AF90}" type="datetimeFigureOut">
              <a:rPr lang="en-US" smtClean="0">
                <a:solidFill>
                  <a:prstClr val="black">
                    <a:tint val="75000"/>
                  </a:prstClr>
                </a:solidFill>
              </a:rPr>
              <a:pPr/>
              <a:t>11/9/17</a:t>
            </a:fld>
            <a:endParaRPr lang="en-US" dirty="0">
              <a:solidFill>
                <a:prstClr val="black">
                  <a:tint val="75000"/>
                </a:prstClr>
              </a:solidFill>
            </a:endParaRPr>
          </a:p>
        </p:txBody>
      </p:sp>
      <p:sp>
        <p:nvSpPr>
          <p:cNvPr id="5" name="Footer Placeholder 4"/>
          <p:cNvSpPr>
            <a:spLocks noGrp="1"/>
          </p:cNvSpPr>
          <p:nvPr>
            <p:ph type="ftr" sz="quarter" idx="3"/>
          </p:nvPr>
        </p:nvSpPr>
        <p:spPr>
          <a:xfrm>
            <a:off x="1929210" y="5883276"/>
            <a:ext cx="5313133" cy="365125"/>
          </a:xfrm>
          <a:prstGeom prst="rect">
            <a:avLst/>
          </a:prstGeom>
        </p:spPr>
        <p:txBody>
          <a:bodyPr vert="horz" lIns="91440" tIns="45720" rIns="91440" bIns="45720" rtlCol="0" anchor="ctr"/>
          <a:lstStyle>
            <a:lvl1pPr algn="l">
              <a:defRPr sz="750" b="0" i="0">
                <a:solidFill>
                  <a:schemeClr val="tx1"/>
                </a:solidFill>
                <a:effectLst/>
                <a:latin typeface="+mn-lt"/>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213893" y="5883276"/>
            <a:ext cx="413375" cy="365125"/>
          </a:xfrm>
          <a:prstGeom prst="rect">
            <a:avLst/>
          </a:prstGeom>
        </p:spPr>
        <p:txBody>
          <a:bodyPr vert="horz" lIns="91440" tIns="45720" rIns="91440" bIns="45720" rtlCol="0" anchor="ctr"/>
          <a:lstStyle>
            <a:lvl1pPr algn="r">
              <a:defRPr sz="750" b="0" i="0">
                <a:solidFill>
                  <a:schemeClr val="tx1"/>
                </a:solidFill>
                <a:effectLst/>
                <a:latin typeface="+mn-lt"/>
              </a:defRPr>
            </a:lvl1pPr>
          </a:lstStyle>
          <a:p>
            <a:fld id="{48F63A3B-78C7-47BE-AE5E-E10140E04643}" type="slidenum">
              <a:rPr lang="en-US" smtClean="0">
                <a:solidFill>
                  <a:prstClr val="black">
                    <a:tint val="75000"/>
                  </a:prstClr>
                </a:solidFill>
              </a:rPr>
              <a:pPr/>
              <a:t>‹nr.›</a:t>
            </a:fld>
            <a:endParaRPr lang="en-US" dirty="0">
              <a:solidFill>
                <a:prstClr val="black">
                  <a:tint val="75000"/>
                </a:prstClr>
              </a:solidFill>
            </a:endParaRPr>
          </a:p>
        </p:txBody>
      </p:sp>
      <p:pic>
        <p:nvPicPr>
          <p:cNvPr id="14" name="Picture 13"/>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4060" y="0"/>
            <a:ext cx="9135880" cy="6858000"/>
          </a:xfrm>
          <a:prstGeom prst="rect">
            <a:avLst/>
          </a:prstGeom>
        </p:spPr>
      </p:pic>
    </p:spTree>
    <p:extLst>
      <p:ext uri="{BB962C8B-B14F-4D97-AF65-F5344CB8AC3E}">
        <p14:creationId xmlns:p14="http://schemas.microsoft.com/office/powerpoint/2010/main" val="126069071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Lst>
  <p:txStyles>
    <p:titleStyle>
      <a:lvl1pPr algn="ctr" defTabSz="342900" rtl="0" eaLnBrk="1" latinLnBrk="0" hangingPunct="1">
        <a:spcBef>
          <a:spcPct val="0"/>
        </a:spcBef>
        <a:buNone/>
        <a:defRPr sz="3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4313" indent="-214313" algn="l" defTabSz="342900" rtl="0" eaLnBrk="1" latinLnBrk="0" hangingPunct="1">
        <a:spcBef>
          <a:spcPct val="20000"/>
        </a:spcBef>
        <a:spcAft>
          <a:spcPts val="450"/>
        </a:spcAft>
        <a:buClr>
          <a:schemeClr val="accent1">
            <a:lumMod val="75000"/>
          </a:schemeClr>
        </a:buClr>
        <a:buSzPct val="145000"/>
        <a:buFont typeface="Arial"/>
        <a:buChar char="•"/>
        <a:defRPr sz="1800" kern="1200" cap="none">
          <a:solidFill>
            <a:schemeClr val="tx1"/>
          </a:solidFill>
          <a:effectLst/>
          <a:latin typeface="+mn-lt"/>
          <a:ea typeface="+mn-ea"/>
          <a:cs typeface="+mn-cs"/>
        </a:defRPr>
      </a:lvl1pPr>
      <a:lvl2pPr marL="557213" indent="-214313" algn="l" defTabSz="342900" rtl="0" eaLnBrk="1" latinLnBrk="0" hangingPunct="1">
        <a:spcBef>
          <a:spcPct val="20000"/>
        </a:spcBef>
        <a:spcAft>
          <a:spcPts val="450"/>
        </a:spcAft>
        <a:buClr>
          <a:schemeClr val="accent1">
            <a:lumMod val="75000"/>
          </a:schemeClr>
        </a:buClr>
        <a:buSzPct val="145000"/>
        <a:buFont typeface="Arial"/>
        <a:buChar char="•"/>
        <a:defRPr sz="1500" kern="1200" cap="none">
          <a:solidFill>
            <a:schemeClr val="tx1"/>
          </a:solidFill>
          <a:effectLst/>
          <a:latin typeface="+mn-lt"/>
          <a:ea typeface="+mn-ea"/>
          <a:cs typeface="+mn-cs"/>
        </a:defRPr>
      </a:lvl2pPr>
      <a:lvl3pPr marL="900113" indent="-214313" algn="l" defTabSz="342900" rtl="0" eaLnBrk="1" latinLnBrk="0" hangingPunct="1">
        <a:spcBef>
          <a:spcPct val="20000"/>
        </a:spcBef>
        <a:spcAft>
          <a:spcPts val="450"/>
        </a:spcAft>
        <a:buClr>
          <a:schemeClr val="accent1">
            <a:lumMod val="75000"/>
          </a:schemeClr>
        </a:buClr>
        <a:buSzPct val="145000"/>
        <a:buFont typeface="Arial"/>
        <a:buChar char="•"/>
        <a:defRPr sz="1350" kern="1200" cap="none">
          <a:solidFill>
            <a:schemeClr val="tx1"/>
          </a:solidFill>
          <a:effectLst/>
          <a:latin typeface="+mn-lt"/>
          <a:ea typeface="+mn-ea"/>
          <a:cs typeface="+mn-cs"/>
        </a:defRPr>
      </a:lvl3pPr>
      <a:lvl4pPr marL="1157288" indent="-128588" algn="l" defTabSz="342900" rtl="0" eaLnBrk="1" latinLnBrk="0" hangingPunct="1">
        <a:spcBef>
          <a:spcPct val="20000"/>
        </a:spcBef>
        <a:spcAft>
          <a:spcPts val="450"/>
        </a:spcAft>
        <a:buClr>
          <a:schemeClr val="accent1">
            <a:lumMod val="75000"/>
          </a:schemeClr>
        </a:buClr>
        <a:buSzPct val="145000"/>
        <a:buFont typeface="Arial"/>
        <a:buChar char="•"/>
        <a:defRPr sz="1200" kern="1200" cap="none">
          <a:solidFill>
            <a:schemeClr val="tx1"/>
          </a:solidFill>
          <a:effectLst/>
          <a:latin typeface="+mn-lt"/>
          <a:ea typeface="+mn-ea"/>
          <a:cs typeface="+mn-cs"/>
        </a:defRPr>
      </a:lvl4pPr>
      <a:lvl5pPr marL="1500188" indent="-128588"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5pPr>
      <a:lvl6pPr marL="18859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6pPr>
      <a:lvl7pPr marL="22288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7pPr>
      <a:lvl8pPr marL="25717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8pPr>
      <a:lvl9pPr marL="29146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hyperlink" Target="http://www.ashrae.org/freeaedg" TargetMode="External"/><Relationship Id="rId4" Type="http://schemas.openxmlformats.org/officeDocument/2006/relationships/image" Target="../media/image16.png"/><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1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jpe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205763"/>
            <a:ext cx="9144000" cy="1028700"/>
          </a:xfrm>
          <a:prstGeom prst="rect">
            <a:avLst/>
          </a:prstGeom>
          <a:solidFill>
            <a:srgbClr val="05549C"/>
          </a:solidFill>
          <a:ln>
            <a:solidFill>
              <a:srgbClr val="0554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496342" y="2058495"/>
            <a:ext cx="184666" cy="369332"/>
          </a:xfrm>
          <a:prstGeom prst="rect">
            <a:avLst/>
          </a:prstGeom>
          <a:noFill/>
        </p:spPr>
        <p:txBody>
          <a:bodyPr wrap="none" rtlCol="0">
            <a:spAutoFit/>
          </a:bodyPr>
          <a:lstStyle/>
          <a:p>
            <a:endParaRPr lang="en-US" dirty="0"/>
          </a:p>
        </p:txBody>
      </p:sp>
      <p:sp>
        <p:nvSpPr>
          <p:cNvPr id="15" name="TextBox 14"/>
          <p:cNvSpPr txBox="1"/>
          <p:nvPr/>
        </p:nvSpPr>
        <p:spPr>
          <a:xfrm>
            <a:off x="228601" y="2819400"/>
            <a:ext cx="8915399" cy="1138773"/>
          </a:xfrm>
          <a:prstGeom prst="rect">
            <a:avLst/>
          </a:prstGeom>
          <a:noFill/>
        </p:spPr>
        <p:txBody>
          <a:bodyPr wrap="square" rtlCol="0">
            <a:spAutoFit/>
          </a:bodyPr>
          <a:lstStyle/>
          <a:p>
            <a:endParaRPr lang="en-US" sz="2000" dirty="0">
              <a:solidFill>
                <a:schemeClr val="bg1"/>
              </a:solidFill>
              <a:latin typeface="Corbel" panose="020B0503020204020204" pitchFamily="34" charset="0"/>
            </a:endParaRPr>
          </a:p>
          <a:p>
            <a:r>
              <a:rPr lang="en-US" sz="2400" dirty="0">
                <a:solidFill>
                  <a:schemeClr val="bg1"/>
                </a:solidFill>
                <a:latin typeface="Corbel" panose="020B0503020204020204" pitchFamily="34" charset="0"/>
              </a:rPr>
              <a:t> </a:t>
            </a:r>
          </a:p>
          <a:p>
            <a:r>
              <a:rPr lang="en-US" sz="2400" dirty="0">
                <a:solidFill>
                  <a:schemeClr val="bg1"/>
                </a:solidFill>
                <a:latin typeface="Corbel" panose="020B0503020204020204" pitchFamily="34" charset="0"/>
              </a:rPr>
              <a:t>Presenter: Bjarne W. </a:t>
            </a:r>
            <a:r>
              <a:rPr lang="en-US" sz="2400" dirty="0">
                <a:solidFill>
                  <a:schemeClr val="bg1"/>
                </a:solidFill>
                <a:latin typeface="Corbel" panose="020B0503020204020204" pitchFamily="34" charset="0"/>
              </a:rPr>
              <a:t>Olesen</a:t>
            </a:r>
            <a:r>
              <a:rPr lang="en-US" sz="2400" dirty="0">
                <a:solidFill>
                  <a:schemeClr val="bg1"/>
                </a:solidFill>
                <a:latin typeface="Corbel" panose="020B0503020204020204" pitchFamily="34" charset="0"/>
              </a:rPr>
              <a:t> | 2017-2018 ASHRAE President </a:t>
            </a:r>
          </a:p>
        </p:txBody>
      </p:sp>
      <p:pic>
        <p:nvPicPr>
          <p:cNvPr id="8" name="Picture 7">
            <a:extLst>
              <a:ext uri="{FF2B5EF4-FFF2-40B4-BE49-F238E27FC236}">
                <a16:creationId xmlns:a16="http://schemas.microsoft.com/office/drawing/2014/main" xmlns="" id="{B55D2D3F-2306-4DFB-A248-458E6D8040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707816"/>
            <a:ext cx="2393113" cy="1720011"/>
          </a:xfrm>
          <a:prstGeom prst="rect">
            <a:avLst/>
          </a:prstGeom>
        </p:spPr>
      </p:pic>
      <p:sp>
        <p:nvSpPr>
          <p:cNvPr id="9" name="TextBox 8">
            <a:extLst>
              <a:ext uri="{FF2B5EF4-FFF2-40B4-BE49-F238E27FC236}">
                <a16:creationId xmlns:a16="http://schemas.microsoft.com/office/drawing/2014/main" xmlns="" id="{CBAFA424-68F0-412D-A054-F9D2BD68B879}"/>
              </a:ext>
            </a:extLst>
          </p:cNvPr>
          <p:cNvSpPr txBox="1"/>
          <p:nvPr/>
        </p:nvSpPr>
        <p:spPr>
          <a:xfrm>
            <a:off x="3124200" y="1104388"/>
            <a:ext cx="5715000" cy="954107"/>
          </a:xfrm>
          <a:prstGeom prst="rect">
            <a:avLst/>
          </a:prstGeom>
          <a:noFill/>
        </p:spPr>
        <p:txBody>
          <a:bodyPr wrap="square" rtlCol="0">
            <a:spAutoFit/>
          </a:bodyPr>
          <a:lstStyle/>
          <a:p>
            <a:r>
              <a:rPr lang="en-US" sz="2800" dirty="0">
                <a:solidFill>
                  <a:schemeClr val="tx1">
                    <a:lumMod val="65000"/>
                    <a:lumOff val="35000"/>
                  </a:schemeClr>
                </a:solidFill>
                <a:latin typeface="+mj-lt"/>
              </a:rPr>
              <a:t>Shaping Tomorrow’s</a:t>
            </a:r>
          </a:p>
          <a:p>
            <a:r>
              <a:rPr lang="en-US" sz="2800" dirty="0">
                <a:solidFill>
                  <a:schemeClr val="tx1">
                    <a:lumMod val="65000"/>
                    <a:lumOff val="35000"/>
                  </a:schemeClr>
                </a:solidFill>
                <a:latin typeface="+mj-lt"/>
              </a:rPr>
              <a:t>Built Environment Today</a:t>
            </a:r>
          </a:p>
        </p:txBody>
      </p:sp>
      <p:sp>
        <p:nvSpPr>
          <p:cNvPr id="12" name="TextBox 11">
            <a:extLst>
              <a:ext uri="{FF2B5EF4-FFF2-40B4-BE49-F238E27FC236}">
                <a16:creationId xmlns:a16="http://schemas.microsoft.com/office/drawing/2014/main" xmlns="" id="{1D1DAB0B-B21C-46E0-85B6-43CFB9E3591D}"/>
              </a:ext>
            </a:extLst>
          </p:cNvPr>
          <p:cNvSpPr txBox="1"/>
          <p:nvPr/>
        </p:nvSpPr>
        <p:spPr>
          <a:xfrm>
            <a:off x="228601" y="4953000"/>
            <a:ext cx="8915399" cy="830997"/>
          </a:xfrm>
          <a:prstGeom prst="rect">
            <a:avLst/>
          </a:prstGeom>
          <a:noFill/>
        </p:spPr>
        <p:txBody>
          <a:bodyPr wrap="square" rtlCol="0">
            <a:spAutoFit/>
          </a:bodyPr>
          <a:lstStyle/>
          <a:p>
            <a:r>
              <a:rPr lang="en-US" sz="2400" dirty="0" smtClean="0">
                <a:solidFill>
                  <a:srgbClr val="05549C"/>
                </a:solidFill>
                <a:latin typeface="+mj-lt"/>
              </a:rPr>
              <a:t>ASHARE’s Building Industry HCFC Phase-out Plan</a:t>
            </a:r>
            <a:endParaRPr lang="en-US" sz="2400" dirty="0">
              <a:solidFill>
                <a:srgbClr val="05549C"/>
              </a:solidFill>
              <a:latin typeface="+mj-lt"/>
            </a:endParaRPr>
          </a:p>
          <a:p>
            <a:r>
              <a:rPr lang="en-US" sz="2400" dirty="0" smtClean="0">
                <a:solidFill>
                  <a:srgbClr val="05549C"/>
                </a:solidFill>
                <a:latin typeface="+mj-lt"/>
              </a:rPr>
              <a:t>November 9</a:t>
            </a:r>
            <a:r>
              <a:rPr lang="en-US" sz="2400" dirty="0">
                <a:solidFill>
                  <a:srgbClr val="05549C"/>
                </a:solidFill>
                <a:latin typeface="+mj-lt"/>
              </a:rPr>
              <a:t>, 2017</a:t>
            </a:r>
          </a:p>
        </p:txBody>
      </p:sp>
    </p:spTree>
    <p:extLst>
      <p:ext uri="{BB962C8B-B14F-4D97-AF65-F5344CB8AC3E}">
        <p14:creationId xmlns:p14="http://schemas.microsoft.com/office/powerpoint/2010/main" val="1073003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DBD5E033-E795-4132-9BB3-1A71A67305D5}"/>
              </a:ext>
            </a:extLst>
          </p:cNvPr>
          <p:cNvSpPr>
            <a:spLocks noGrp="1"/>
          </p:cNvSpPr>
          <p:nvPr>
            <p:ph idx="1"/>
          </p:nvPr>
        </p:nvSpPr>
        <p:spPr>
          <a:xfrm>
            <a:off x="266699" y="2362200"/>
            <a:ext cx="8454259" cy="4953000"/>
          </a:xfrm>
        </p:spPr>
        <p:txBody>
          <a:bodyPr>
            <a:normAutofit/>
          </a:bodyPr>
          <a:lstStyle/>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Three objectives:</a:t>
            </a:r>
          </a:p>
          <a:p>
            <a:pPr marL="914400" lvl="4" indent="-457200">
              <a:buClr>
                <a:srgbClr val="00B0F0"/>
              </a:buClr>
              <a:buSzPct val="100000"/>
              <a:buFont typeface="Wingdings" panose="05000000000000000000" pitchFamily="2" charset="2"/>
              <a:buChar char="§"/>
              <a:defRPr/>
            </a:pPr>
            <a:r>
              <a:rPr lang="en-US" sz="2600" dirty="0">
                <a:latin typeface="Corbel" panose="020B0503020204020204" pitchFamily="34" charset="0"/>
              </a:rPr>
              <a:t>Review existing requirements/practice for safe handling of flammable refrigerants</a:t>
            </a:r>
          </a:p>
          <a:p>
            <a:pPr marL="914400" lvl="4" indent="-457200">
              <a:buClr>
                <a:srgbClr val="00B0F0"/>
              </a:buClr>
              <a:buSzPct val="100000"/>
              <a:buFont typeface="Wingdings" panose="05000000000000000000" pitchFamily="2" charset="2"/>
              <a:buChar char="§"/>
              <a:defRPr/>
            </a:pPr>
            <a:r>
              <a:rPr lang="en-US" sz="2600" dirty="0">
                <a:latin typeface="Corbel" panose="020B0503020204020204" pitchFamily="34" charset="0"/>
              </a:rPr>
              <a:t>Review technician licensing or certification requirements</a:t>
            </a:r>
          </a:p>
          <a:p>
            <a:pPr marL="914400" lvl="4" indent="-457200">
              <a:buClr>
                <a:srgbClr val="00B0F0"/>
              </a:buClr>
              <a:buSzPct val="100000"/>
              <a:buFont typeface="Wingdings" panose="05000000000000000000" pitchFamily="2" charset="2"/>
              <a:buChar char="§"/>
              <a:defRPr/>
            </a:pPr>
            <a:r>
              <a:rPr lang="en-US" sz="2600" dirty="0">
                <a:latin typeface="Corbel" panose="020B0503020204020204" pitchFamily="34" charset="0"/>
              </a:rPr>
              <a:t>Propose requirements for servicing and installing HVAC&amp;R products using flammable refrigerants</a:t>
            </a:r>
          </a:p>
        </p:txBody>
      </p:sp>
      <p:sp>
        <p:nvSpPr>
          <p:cNvPr id="3" name="Slide Number Placeholder 2">
            <a:extLst>
              <a:ext uri="{FF2B5EF4-FFF2-40B4-BE49-F238E27FC236}">
                <a16:creationId xmlns:a16="http://schemas.microsoft.com/office/drawing/2014/main" xmlns="" id="{0860CCAD-B0E9-4E6A-BAA6-308B5357F947}"/>
              </a:ext>
            </a:extLst>
          </p:cNvPr>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10</a:t>
            </a:fld>
            <a:endParaRPr lang="en-US" dirty="0">
              <a:latin typeface="Corbel" panose="020B0503020204020204" pitchFamily="34" charset="0"/>
            </a:endParaRPr>
          </a:p>
        </p:txBody>
      </p:sp>
      <p:sp>
        <p:nvSpPr>
          <p:cNvPr id="4" name="Title 3">
            <a:extLst>
              <a:ext uri="{FF2B5EF4-FFF2-40B4-BE49-F238E27FC236}">
                <a16:creationId xmlns:a16="http://schemas.microsoft.com/office/drawing/2014/main" xmlns="" id="{268DFAC5-8DB4-4E82-A642-D257043E23A9}"/>
              </a:ext>
            </a:extLst>
          </p:cNvPr>
          <p:cNvSpPr>
            <a:spLocks noGrp="1"/>
          </p:cNvSpPr>
          <p:nvPr>
            <p:ph type="title"/>
          </p:nvPr>
        </p:nvSpPr>
        <p:spPr>
          <a:xfrm>
            <a:off x="228599" y="175419"/>
            <a:ext cx="8769475" cy="563562"/>
          </a:xfrm>
        </p:spPr>
        <p:txBody>
          <a:bodyPr>
            <a:normAutofit/>
          </a:bodyPr>
          <a:lstStyle/>
          <a:p>
            <a:r>
              <a:rPr lang="en-US" sz="2400" dirty="0">
                <a:latin typeface="Corbel" panose="020B0503020204020204" pitchFamily="34" charset="0"/>
              </a:rPr>
              <a:t>ASHRAE-RP 1807</a:t>
            </a:r>
          </a:p>
        </p:txBody>
      </p:sp>
      <p:sp>
        <p:nvSpPr>
          <p:cNvPr id="6" name="Title 3">
            <a:extLst>
              <a:ext uri="{FF2B5EF4-FFF2-40B4-BE49-F238E27FC236}">
                <a16:creationId xmlns:a16="http://schemas.microsoft.com/office/drawing/2014/main" xmlns="" id="{4B645D8A-1F3F-4B2F-8E3A-9CC37DA58892}"/>
              </a:ext>
            </a:extLst>
          </p:cNvPr>
          <p:cNvSpPr txBox="1">
            <a:spLocks/>
          </p:cNvSpPr>
          <p:nvPr/>
        </p:nvSpPr>
        <p:spPr>
          <a:xfrm>
            <a:off x="266698" y="1143616"/>
            <a:ext cx="8454260" cy="1447184"/>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sz="3200" b="1" kern="1200">
                <a:solidFill>
                  <a:schemeClr val="bg1"/>
                </a:solidFill>
                <a:latin typeface="+mj-lt"/>
                <a:ea typeface="+mj-ea"/>
                <a:cs typeface="+mj-cs"/>
              </a:defRPr>
            </a:lvl1pPr>
          </a:lstStyle>
          <a:p>
            <a:r>
              <a:rPr lang="en-US" sz="2800" dirty="0">
                <a:solidFill>
                  <a:srgbClr val="05549C"/>
                </a:solidFill>
                <a:latin typeface="Corbel" panose="020B0503020204020204" pitchFamily="34" charset="0"/>
              </a:rPr>
              <a:t>Guidelines for Flammable Refrigerant Handling, Transporting, Storing and Equipment Servicing, Installation and Dismantling (ASHRAE-RP 1807)</a:t>
            </a:r>
          </a:p>
        </p:txBody>
      </p:sp>
    </p:spTree>
    <p:extLst>
      <p:ext uri="{BB962C8B-B14F-4D97-AF65-F5344CB8AC3E}">
        <p14:creationId xmlns:p14="http://schemas.microsoft.com/office/powerpoint/2010/main" val="6054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DBD5E033-E795-4132-9BB3-1A71A67305D5}"/>
              </a:ext>
            </a:extLst>
          </p:cNvPr>
          <p:cNvSpPr>
            <a:spLocks noGrp="1"/>
          </p:cNvSpPr>
          <p:nvPr>
            <p:ph idx="1"/>
          </p:nvPr>
        </p:nvSpPr>
        <p:spPr>
          <a:xfrm>
            <a:off x="266699" y="2362200"/>
            <a:ext cx="8454259" cy="4953000"/>
          </a:xfrm>
        </p:spPr>
        <p:txBody>
          <a:bodyPr>
            <a:normAutofit/>
          </a:bodyPr>
          <a:lstStyle/>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Last of three high-priority projects led by ASHRAE</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Goal is to help determine whether common types of joints other than brazed or soldered joints should or should not be allowed in ASHRAE Standard 15.2, and other relevant codes and standards</a:t>
            </a:r>
          </a:p>
        </p:txBody>
      </p:sp>
      <p:sp>
        <p:nvSpPr>
          <p:cNvPr id="3" name="Slide Number Placeholder 2">
            <a:extLst>
              <a:ext uri="{FF2B5EF4-FFF2-40B4-BE49-F238E27FC236}">
                <a16:creationId xmlns:a16="http://schemas.microsoft.com/office/drawing/2014/main" xmlns="" id="{0860CCAD-B0E9-4E6A-BAA6-308B5357F947}"/>
              </a:ext>
            </a:extLst>
          </p:cNvPr>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11</a:t>
            </a:fld>
            <a:endParaRPr lang="en-US" dirty="0">
              <a:latin typeface="Corbel" panose="020B0503020204020204" pitchFamily="34" charset="0"/>
            </a:endParaRPr>
          </a:p>
        </p:txBody>
      </p:sp>
      <p:sp>
        <p:nvSpPr>
          <p:cNvPr id="4" name="Title 3">
            <a:extLst>
              <a:ext uri="{FF2B5EF4-FFF2-40B4-BE49-F238E27FC236}">
                <a16:creationId xmlns:a16="http://schemas.microsoft.com/office/drawing/2014/main" xmlns="" id="{268DFAC5-8DB4-4E82-A642-D257043E23A9}"/>
              </a:ext>
            </a:extLst>
          </p:cNvPr>
          <p:cNvSpPr>
            <a:spLocks noGrp="1"/>
          </p:cNvSpPr>
          <p:nvPr>
            <p:ph type="title"/>
          </p:nvPr>
        </p:nvSpPr>
        <p:spPr>
          <a:xfrm>
            <a:off x="228599" y="175419"/>
            <a:ext cx="8769475" cy="563562"/>
          </a:xfrm>
        </p:spPr>
        <p:txBody>
          <a:bodyPr>
            <a:normAutofit/>
          </a:bodyPr>
          <a:lstStyle/>
          <a:p>
            <a:r>
              <a:rPr lang="en-US" sz="2400" dirty="0">
                <a:latin typeface="Corbel" panose="020B0503020204020204" pitchFamily="34" charset="0"/>
              </a:rPr>
              <a:t>ASHRAE-RP 1808</a:t>
            </a:r>
          </a:p>
        </p:txBody>
      </p:sp>
      <p:sp>
        <p:nvSpPr>
          <p:cNvPr id="6" name="Title 3">
            <a:extLst>
              <a:ext uri="{FF2B5EF4-FFF2-40B4-BE49-F238E27FC236}">
                <a16:creationId xmlns:a16="http://schemas.microsoft.com/office/drawing/2014/main" xmlns="" id="{4B645D8A-1F3F-4B2F-8E3A-9CC37DA58892}"/>
              </a:ext>
            </a:extLst>
          </p:cNvPr>
          <p:cNvSpPr txBox="1">
            <a:spLocks/>
          </p:cNvSpPr>
          <p:nvPr/>
        </p:nvSpPr>
        <p:spPr>
          <a:xfrm>
            <a:off x="266698" y="1143616"/>
            <a:ext cx="7810502" cy="1447184"/>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sz="3200" b="1" kern="1200">
                <a:solidFill>
                  <a:schemeClr val="bg1"/>
                </a:solidFill>
                <a:latin typeface="+mj-lt"/>
                <a:ea typeface="+mj-ea"/>
                <a:cs typeface="+mj-cs"/>
              </a:defRPr>
            </a:lvl1pPr>
          </a:lstStyle>
          <a:p>
            <a:r>
              <a:rPr lang="en-US" sz="2800" dirty="0">
                <a:solidFill>
                  <a:srgbClr val="05549C"/>
                </a:solidFill>
                <a:latin typeface="Corbel" panose="020B0503020204020204" pitchFamily="34" charset="0"/>
              </a:rPr>
              <a:t>Servicing and Installing Equipment using Flammable Refrigerants: Assessment of Field-made Mechanical Joints (ASHRAE-RP 1808)</a:t>
            </a:r>
          </a:p>
        </p:txBody>
      </p:sp>
    </p:spTree>
    <p:extLst>
      <p:ext uri="{BB962C8B-B14F-4D97-AF65-F5344CB8AC3E}">
        <p14:creationId xmlns:p14="http://schemas.microsoft.com/office/powerpoint/2010/main" val="3856653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DBD5E033-E795-4132-9BB3-1A71A67305D5}"/>
              </a:ext>
            </a:extLst>
          </p:cNvPr>
          <p:cNvSpPr>
            <a:spLocks noGrp="1"/>
          </p:cNvSpPr>
          <p:nvPr>
            <p:ph idx="1"/>
          </p:nvPr>
        </p:nvSpPr>
        <p:spPr>
          <a:xfrm>
            <a:off x="266701" y="1156576"/>
            <a:ext cx="5219700" cy="4953000"/>
          </a:xfrm>
        </p:spPr>
        <p:txBody>
          <a:bodyPr>
            <a:normAutofit fontScale="85000" lnSpcReduction="20000"/>
          </a:bodyPr>
          <a:lstStyle/>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Benchmarking Risk by Real Life Leaks and Ignitions Testing (AHRTI 9007)</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Investigation of Hot Surface Ignition Temperature (HSIT) for A2L Refrigerants (AHRTI 9008)</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Leak Detection of A2L Refrigerants in HVAC&amp;R Equipment (AHRTI 9009)</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Determination of Setting Charge Limits for Various Types of Equipment Employing Flammable Refrigerants (DOE/ORNL)</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p:txBody>
      </p:sp>
      <p:sp>
        <p:nvSpPr>
          <p:cNvPr id="3" name="Slide Number Placeholder 2">
            <a:extLst>
              <a:ext uri="{FF2B5EF4-FFF2-40B4-BE49-F238E27FC236}">
                <a16:creationId xmlns:a16="http://schemas.microsoft.com/office/drawing/2014/main" xmlns="" id="{0860CCAD-B0E9-4E6A-BAA6-308B5357F947}"/>
              </a:ext>
            </a:extLst>
          </p:cNvPr>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12</a:t>
            </a:fld>
            <a:endParaRPr lang="en-US" dirty="0">
              <a:latin typeface="Corbel" panose="020B0503020204020204" pitchFamily="34" charset="0"/>
            </a:endParaRPr>
          </a:p>
        </p:txBody>
      </p:sp>
      <p:sp>
        <p:nvSpPr>
          <p:cNvPr id="4" name="Title 3">
            <a:extLst>
              <a:ext uri="{FF2B5EF4-FFF2-40B4-BE49-F238E27FC236}">
                <a16:creationId xmlns:a16="http://schemas.microsoft.com/office/drawing/2014/main" xmlns="" id="{268DFAC5-8DB4-4E82-A642-D257043E23A9}"/>
              </a:ext>
            </a:extLst>
          </p:cNvPr>
          <p:cNvSpPr>
            <a:spLocks noGrp="1"/>
          </p:cNvSpPr>
          <p:nvPr>
            <p:ph type="title"/>
          </p:nvPr>
        </p:nvSpPr>
        <p:spPr>
          <a:xfrm>
            <a:off x="228599" y="175419"/>
            <a:ext cx="8769475" cy="563562"/>
          </a:xfrm>
        </p:spPr>
        <p:txBody>
          <a:bodyPr>
            <a:normAutofit/>
          </a:bodyPr>
          <a:lstStyle/>
          <a:p>
            <a:r>
              <a:rPr lang="en-US" sz="2400" dirty="0">
                <a:latin typeface="Corbel" panose="020B0503020204020204" pitchFamily="34" charset="0"/>
              </a:rPr>
              <a:t>Additional Research Efforts </a:t>
            </a:r>
          </a:p>
        </p:txBody>
      </p:sp>
      <p:pic>
        <p:nvPicPr>
          <p:cNvPr id="5" name="Content Placeholder 7"/>
          <p:cNvPicPr>
            <a:picLocks noChangeAspect="1"/>
          </p:cNvPicPr>
          <p:nvPr/>
        </p:nvPicPr>
        <p:blipFill>
          <a:blip r:embed="rId3"/>
          <a:stretch>
            <a:fillRect/>
          </a:stretch>
        </p:blipFill>
        <p:spPr bwMode="auto">
          <a:xfrm>
            <a:off x="6096000" y="1934762"/>
            <a:ext cx="2278856" cy="3394472"/>
          </a:xfrm>
          <a:prstGeom prst="rect">
            <a:avLst/>
          </a:prstGeom>
          <a:ln>
            <a:noFill/>
          </a:ln>
          <a:effectLst>
            <a:outerShdw blurRad="292100" dist="139700" dir="2700000" algn="tl" rotWithShape="0">
              <a:srgbClr val="333333">
                <a:alpha val="65000"/>
              </a:srgbClr>
            </a:outerShdw>
          </a:effectLst>
          <a:scene3d>
            <a:camera prst="obliqueBottomRight"/>
            <a:lightRig rig="threePt" dir="t"/>
          </a:scene3d>
        </p:spPr>
      </p:pic>
    </p:spTree>
    <p:extLst>
      <p:ext uri="{BB962C8B-B14F-4D97-AF65-F5344CB8AC3E}">
        <p14:creationId xmlns:p14="http://schemas.microsoft.com/office/powerpoint/2010/main" val="995717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DBD5E033-E795-4132-9BB3-1A71A67305D5}"/>
              </a:ext>
            </a:extLst>
          </p:cNvPr>
          <p:cNvSpPr>
            <a:spLocks noGrp="1"/>
          </p:cNvSpPr>
          <p:nvPr>
            <p:ph idx="1"/>
          </p:nvPr>
        </p:nvSpPr>
        <p:spPr>
          <a:xfrm>
            <a:off x="232541" y="1042276"/>
            <a:ext cx="4953000" cy="5181600"/>
          </a:xfrm>
        </p:spPr>
        <p:txBody>
          <a:bodyPr>
            <a:normAutofit fontScale="92500" lnSpcReduction="20000"/>
          </a:bodyPr>
          <a:lstStyle/>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Directed toward the safety of persons and property on or near the premises where refrigeration facilities are located</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Features up-to-date research designed to improve the safe design, construction, installation and operation of refrigeration systems</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Gives a method for determining the amount of refrigerant in a given space that, when exceeded, requires a machinery room</a:t>
            </a:r>
          </a:p>
        </p:txBody>
      </p:sp>
      <p:sp>
        <p:nvSpPr>
          <p:cNvPr id="3" name="Slide Number Placeholder 2">
            <a:extLst>
              <a:ext uri="{FF2B5EF4-FFF2-40B4-BE49-F238E27FC236}">
                <a16:creationId xmlns:a16="http://schemas.microsoft.com/office/drawing/2014/main" xmlns="" id="{0860CCAD-B0E9-4E6A-BAA6-308B5357F947}"/>
              </a:ext>
            </a:extLst>
          </p:cNvPr>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13</a:t>
            </a:fld>
            <a:endParaRPr lang="en-US" dirty="0">
              <a:latin typeface="Corbel" panose="020B0503020204020204" pitchFamily="34" charset="0"/>
            </a:endParaRPr>
          </a:p>
        </p:txBody>
      </p:sp>
      <p:sp>
        <p:nvSpPr>
          <p:cNvPr id="4" name="Title 3">
            <a:extLst>
              <a:ext uri="{FF2B5EF4-FFF2-40B4-BE49-F238E27FC236}">
                <a16:creationId xmlns:a16="http://schemas.microsoft.com/office/drawing/2014/main" xmlns="" id="{268DFAC5-8DB4-4E82-A642-D257043E23A9}"/>
              </a:ext>
            </a:extLst>
          </p:cNvPr>
          <p:cNvSpPr>
            <a:spLocks noGrp="1"/>
          </p:cNvSpPr>
          <p:nvPr>
            <p:ph type="title"/>
          </p:nvPr>
        </p:nvSpPr>
        <p:spPr>
          <a:xfrm>
            <a:off x="228599" y="175419"/>
            <a:ext cx="8769475" cy="563562"/>
          </a:xfrm>
        </p:spPr>
        <p:txBody>
          <a:bodyPr>
            <a:normAutofit fontScale="90000"/>
          </a:bodyPr>
          <a:lstStyle/>
          <a:p>
            <a:r>
              <a:rPr lang="en-US" sz="2400" dirty="0">
                <a:latin typeface="Corbel" panose="020B0503020204020204" pitchFamily="34" charset="0"/>
              </a:rPr>
              <a:t>ASHRAE Standard 15-2016, Safety Standard for Refrigeration Systems</a:t>
            </a:r>
          </a:p>
        </p:txBody>
      </p:sp>
      <p:pic>
        <p:nvPicPr>
          <p:cNvPr id="1026" name="Picture 2" descr="http://s3-eu-central-1.amazonaws.com/cp-website-images/wp-content/uploads/2017/01/ASHRAE-standards.jpg">
            <a:extLst>
              <a:ext uri="{FF2B5EF4-FFF2-40B4-BE49-F238E27FC236}">
                <a16:creationId xmlns:a16="http://schemas.microsoft.com/office/drawing/2014/main" xmlns="" id="{E0A4A372-CB63-4BF6-91D0-34E5669EC1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444" r="54090" b="5455"/>
          <a:stretch/>
        </p:blipFill>
        <p:spPr bwMode="auto">
          <a:xfrm>
            <a:off x="5333999" y="1447800"/>
            <a:ext cx="3048001" cy="3962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36251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DBD5E033-E795-4132-9BB3-1A71A67305D5}"/>
              </a:ext>
            </a:extLst>
          </p:cNvPr>
          <p:cNvSpPr>
            <a:spLocks noGrp="1"/>
          </p:cNvSpPr>
          <p:nvPr>
            <p:ph idx="1"/>
          </p:nvPr>
        </p:nvSpPr>
        <p:spPr>
          <a:xfrm>
            <a:off x="228599" y="1024813"/>
            <a:ext cx="5257801" cy="5815724"/>
          </a:xfrm>
        </p:spPr>
        <p:txBody>
          <a:bodyPr>
            <a:normAutofit fontScale="92500"/>
          </a:bodyPr>
          <a:lstStyle/>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Describes a shorthand way of naming refrigerants and refrigerant blends</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Assigns safety classifications based on toxicity and flammability data</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Primary components include: </a:t>
            </a:r>
          </a:p>
          <a:p>
            <a:pPr marL="914400" lvl="4" indent="-457200">
              <a:buClr>
                <a:srgbClr val="00B0F0"/>
              </a:buClr>
              <a:buSzPct val="100000"/>
              <a:buFont typeface="Wingdings" panose="05000000000000000000" pitchFamily="2" charset="2"/>
              <a:buChar char="§"/>
              <a:defRPr/>
            </a:pPr>
            <a:r>
              <a:rPr lang="en-US" sz="2600" dirty="0">
                <a:latin typeface="Corbel" panose="020B0503020204020204" pitchFamily="34" charset="0"/>
              </a:rPr>
              <a:t>Numbering and designation of refrigerants</a:t>
            </a:r>
          </a:p>
          <a:p>
            <a:pPr marL="914400" lvl="4" indent="-457200">
              <a:buClr>
                <a:srgbClr val="00B0F0"/>
              </a:buClr>
              <a:buSzPct val="100000"/>
              <a:buFont typeface="Wingdings" panose="05000000000000000000" pitchFamily="2" charset="2"/>
              <a:buChar char="§"/>
              <a:defRPr/>
            </a:pPr>
            <a:r>
              <a:rPr lang="en-US" sz="2600" dirty="0">
                <a:latin typeface="Corbel" panose="020B0503020204020204" pitchFamily="34" charset="0"/>
              </a:rPr>
              <a:t>Safety group classifications</a:t>
            </a:r>
          </a:p>
          <a:p>
            <a:pPr marL="914400" lvl="4" indent="-457200">
              <a:buClr>
                <a:srgbClr val="00B0F0"/>
              </a:buClr>
              <a:buSzPct val="100000"/>
              <a:buFont typeface="Wingdings" panose="05000000000000000000" pitchFamily="2" charset="2"/>
              <a:buChar char="§"/>
              <a:defRPr/>
            </a:pPr>
            <a:r>
              <a:rPr lang="en-US" sz="2600" dirty="0">
                <a:latin typeface="Corbel" panose="020B0503020204020204" pitchFamily="34" charset="0"/>
              </a:rPr>
              <a:t>Refrigerant concentration limits</a:t>
            </a:r>
          </a:p>
        </p:txBody>
      </p:sp>
      <p:sp>
        <p:nvSpPr>
          <p:cNvPr id="3" name="Slide Number Placeholder 2">
            <a:extLst>
              <a:ext uri="{FF2B5EF4-FFF2-40B4-BE49-F238E27FC236}">
                <a16:creationId xmlns:a16="http://schemas.microsoft.com/office/drawing/2014/main" xmlns="" id="{0860CCAD-B0E9-4E6A-BAA6-308B5357F947}"/>
              </a:ext>
            </a:extLst>
          </p:cNvPr>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14</a:t>
            </a:fld>
            <a:endParaRPr lang="en-US" dirty="0">
              <a:latin typeface="Corbel" panose="020B0503020204020204" pitchFamily="34" charset="0"/>
            </a:endParaRPr>
          </a:p>
        </p:txBody>
      </p:sp>
      <p:sp>
        <p:nvSpPr>
          <p:cNvPr id="4" name="Title 3">
            <a:extLst>
              <a:ext uri="{FF2B5EF4-FFF2-40B4-BE49-F238E27FC236}">
                <a16:creationId xmlns:a16="http://schemas.microsoft.com/office/drawing/2014/main" xmlns="" id="{268DFAC5-8DB4-4E82-A642-D257043E23A9}"/>
              </a:ext>
            </a:extLst>
          </p:cNvPr>
          <p:cNvSpPr>
            <a:spLocks noGrp="1"/>
          </p:cNvSpPr>
          <p:nvPr>
            <p:ph type="title"/>
          </p:nvPr>
        </p:nvSpPr>
        <p:spPr>
          <a:xfrm>
            <a:off x="228599" y="175419"/>
            <a:ext cx="8769475" cy="563562"/>
          </a:xfrm>
        </p:spPr>
        <p:txBody>
          <a:bodyPr>
            <a:normAutofit fontScale="90000"/>
          </a:bodyPr>
          <a:lstStyle/>
          <a:p>
            <a:r>
              <a:rPr lang="en-US" sz="2400" dirty="0">
                <a:latin typeface="Corbel" panose="020B0503020204020204" pitchFamily="34" charset="0"/>
              </a:rPr>
              <a:t>ASHRAE Standard 34-2016, Designation and Safety Classification of Refrigerants</a:t>
            </a:r>
          </a:p>
        </p:txBody>
      </p:sp>
      <p:pic>
        <p:nvPicPr>
          <p:cNvPr id="1026" name="Picture 2" descr="http://s3-eu-central-1.amazonaws.com/cp-website-images/wp-content/uploads/2017/01/ASHRAE-standards.jpg">
            <a:extLst>
              <a:ext uri="{FF2B5EF4-FFF2-40B4-BE49-F238E27FC236}">
                <a16:creationId xmlns:a16="http://schemas.microsoft.com/office/drawing/2014/main" xmlns="" id="{E0A4A372-CB63-4BF6-91D0-34E5669EC1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168" t="1819" r="9366" b="7273"/>
          <a:stretch/>
        </p:blipFill>
        <p:spPr bwMode="auto">
          <a:xfrm>
            <a:off x="5734047" y="1600200"/>
            <a:ext cx="3048001" cy="381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83395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DBD5E033-E795-4132-9BB3-1A71A67305D5}"/>
              </a:ext>
            </a:extLst>
          </p:cNvPr>
          <p:cNvSpPr>
            <a:spLocks noGrp="1"/>
          </p:cNvSpPr>
          <p:nvPr>
            <p:ph idx="1"/>
          </p:nvPr>
        </p:nvSpPr>
        <p:spPr>
          <a:xfrm>
            <a:off x="232541" y="1042276"/>
            <a:ext cx="5787259" cy="5053724"/>
          </a:xfrm>
        </p:spPr>
        <p:txBody>
          <a:bodyPr>
            <a:normAutofit fontScale="92500" lnSpcReduction="10000"/>
          </a:bodyPr>
          <a:lstStyle/>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400" dirty="0">
                <a:latin typeface="Corbel" panose="020B0503020204020204" pitchFamily="34" charset="0"/>
              </a:rPr>
              <a:t>ASHRAE is leading the way of addressing flammability in refrigerants in education and training</a:t>
            </a:r>
          </a:p>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400" dirty="0">
                <a:latin typeface="Corbel" panose="020B0503020204020204" pitchFamily="34" charset="0"/>
              </a:rPr>
              <a:t>C</a:t>
            </a:r>
            <a:r>
              <a:rPr lang="en-US" sz="2400" dirty="0" smtClean="0">
                <a:latin typeface="Corbel" panose="020B0503020204020204" pitchFamily="34" charset="0"/>
              </a:rPr>
              <a:t>ourses </a:t>
            </a:r>
            <a:r>
              <a:rPr lang="en-US" sz="2400" dirty="0">
                <a:latin typeface="Corbel" panose="020B0503020204020204" pitchFamily="34" charset="0"/>
              </a:rPr>
              <a:t>that explains the classification system by which ASHRAE assigns refrigerants</a:t>
            </a:r>
          </a:p>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400" dirty="0" smtClean="0">
                <a:latin typeface="Corbel" panose="020B0503020204020204" pitchFamily="34" charset="0"/>
              </a:rPr>
              <a:t>Courses </a:t>
            </a:r>
            <a:r>
              <a:rPr lang="en-US" sz="2400" dirty="0">
                <a:latin typeface="Corbel" panose="020B0503020204020204" pitchFamily="34" charset="0"/>
              </a:rPr>
              <a:t>explains process described in ASHRAE Standard 34 that results in a standardized system of assigned refrigerant numbers and well-defined safety classifications, including toxicity and flammability ratings</a:t>
            </a:r>
          </a:p>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endParaRPr lang="en-US" dirty="0">
              <a:latin typeface="Corbel" panose="020B0503020204020204" pitchFamily="34" charset="0"/>
            </a:endParaRPr>
          </a:p>
        </p:txBody>
      </p:sp>
      <p:sp>
        <p:nvSpPr>
          <p:cNvPr id="3" name="Slide Number Placeholder 2">
            <a:extLst>
              <a:ext uri="{FF2B5EF4-FFF2-40B4-BE49-F238E27FC236}">
                <a16:creationId xmlns:a16="http://schemas.microsoft.com/office/drawing/2014/main" xmlns="" id="{0860CCAD-B0E9-4E6A-BAA6-308B5357F947}"/>
              </a:ext>
            </a:extLst>
          </p:cNvPr>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15</a:t>
            </a:fld>
            <a:endParaRPr lang="en-US" dirty="0">
              <a:latin typeface="Corbel" panose="020B0503020204020204" pitchFamily="34" charset="0"/>
            </a:endParaRPr>
          </a:p>
        </p:txBody>
      </p:sp>
      <p:sp>
        <p:nvSpPr>
          <p:cNvPr id="4" name="Title 3">
            <a:extLst>
              <a:ext uri="{FF2B5EF4-FFF2-40B4-BE49-F238E27FC236}">
                <a16:creationId xmlns:a16="http://schemas.microsoft.com/office/drawing/2014/main" xmlns="" id="{268DFAC5-8DB4-4E82-A642-D257043E23A9}"/>
              </a:ext>
            </a:extLst>
          </p:cNvPr>
          <p:cNvSpPr>
            <a:spLocks noGrp="1"/>
          </p:cNvSpPr>
          <p:nvPr>
            <p:ph type="title"/>
          </p:nvPr>
        </p:nvSpPr>
        <p:spPr>
          <a:xfrm>
            <a:off x="228599" y="175419"/>
            <a:ext cx="8769475" cy="563562"/>
          </a:xfrm>
        </p:spPr>
        <p:txBody>
          <a:bodyPr>
            <a:normAutofit/>
          </a:bodyPr>
          <a:lstStyle/>
          <a:p>
            <a:r>
              <a:rPr lang="en-US" sz="2400" dirty="0">
                <a:latin typeface="Corbel" panose="020B0503020204020204" pitchFamily="34" charset="0"/>
              </a:rPr>
              <a:t>Education and Training</a:t>
            </a:r>
            <a:endParaRPr lang="en-US" sz="2400" i="1" dirty="0">
              <a:latin typeface="Corbel" panose="020B0503020204020204" pitchFamily="34" charset="0"/>
            </a:endParaRPr>
          </a:p>
        </p:txBody>
      </p:sp>
      <p:pic>
        <p:nvPicPr>
          <p:cNvPr id="7" name="Picture 2" descr="Refrigera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371600"/>
            <a:ext cx="2676525" cy="3867150"/>
          </a:xfrm>
          <a:prstGeom prst="rect">
            <a:avLst/>
          </a:prstGeom>
          <a:noFill/>
          <a:effectLst>
            <a:glow rad="63500">
              <a:schemeClr val="tx1">
                <a:alpha val="40000"/>
              </a:schemeClr>
            </a:glow>
            <a:outerShdw blurRad="292100" dist="50800" dir="5400000" algn="ctr" rotWithShape="0">
              <a:schemeClr val="bg1">
                <a:alpha val="65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9044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427" y="188640"/>
            <a:ext cx="7886700" cy="994172"/>
          </a:xfrm>
        </p:spPr>
        <p:txBody>
          <a:bodyPr>
            <a:normAutofit/>
          </a:bodyPr>
          <a:lstStyle/>
          <a:p>
            <a:r>
              <a:rPr lang="en-US" b="1" dirty="0" smtClean="0">
                <a:solidFill>
                  <a:schemeClr val="bg1"/>
                </a:solidFill>
              </a:rPr>
              <a:t>ASHRAE and </a:t>
            </a:r>
            <a:r>
              <a:rPr lang="en-US" b="1" dirty="0" smtClean="0">
                <a:solidFill>
                  <a:schemeClr val="bg1"/>
                </a:solidFill>
              </a:rPr>
              <a:t>UNe</a:t>
            </a:r>
            <a:r>
              <a:rPr lang="en-US" b="1" dirty="0" smtClean="0">
                <a:solidFill>
                  <a:schemeClr val="bg1"/>
                </a:solidFill>
              </a:rPr>
              <a:t> </a:t>
            </a:r>
            <a:r>
              <a:rPr lang="en-US" b="1" dirty="0" smtClean="0">
                <a:solidFill>
                  <a:schemeClr val="bg1"/>
                </a:solidFill>
              </a:rPr>
              <a:t>Partnership</a:t>
            </a:r>
            <a:endParaRPr lang="en-US" b="1" dirty="0">
              <a:solidFill>
                <a:schemeClr val="bg1"/>
              </a:solidFill>
            </a:endParaRPr>
          </a:p>
        </p:txBody>
      </p:sp>
      <p:sp>
        <p:nvSpPr>
          <p:cNvPr id="3" name="Content Placeholder 2"/>
          <p:cNvSpPr>
            <a:spLocks noGrp="1"/>
          </p:cNvSpPr>
          <p:nvPr>
            <p:ph idx="1"/>
          </p:nvPr>
        </p:nvSpPr>
        <p:spPr>
          <a:xfrm>
            <a:off x="1102518" y="2127267"/>
            <a:ext cx="7514035" cy="3825478"/>
          </a:xfrm>
        </p:spPr>
        <p:txBody>
          <a:bodyPr>
            <a:normAutofit fontScale="92500"/>
          </a:bodyPr>
          <a:lstStyle/>
          <a:p>
            <a:r>
              <a:rPr lang="en-US" sz="1500" dirty="0"/>
              <a:t>Promote the research activities related to low-GWP alternatives and technologies through ASHRAE chapters and sections at Universities and Institutes</a:t>
            </a:r>
          </a:p>
          <a:p>
            <a:r>
              <a:rPr lang="en-US" sz="1500" dirty="0"/>
              <a:t>Developing and outreaching an Online Training Courses on Refrigerants and make it accessible to different stakeholders around the globe</a:t>
            </a:r>
          </a:p>
          <a:p>
            <a:r>
              <a:rPr lang="en-US" sz="1500" dirty="0"/>
              <a:t>Objective: increase cooperation between ASHRAE and </a:t>
            </a:r>
            <a:r>
              <a:rPr lang="en-US" sz="1500" dirty="0" smtClean="0"/>
              <a:t>UN environment </a:t>
            </a:r>
            <a:r>
              <a:rPr lang="en-US" sz="1500" dirty="0"/>
              <a:t>by transferring technologies among different regions </a:t>
            </a:r>
          </a:p>
          <a:p>
            <a:r>
              <a:rPr lang="en-US" sz="1500" dirty="0"/>
              <a:t> Two main goals:</a:t>
            </a:r>
          </a:p>
          <a:p>
            <a:pPr lvl="1"/>
            <a:r>
              <a:rPr lang="en-US" dirty="0"/>
              <a:t>Address emissions reduction, long-term refrigerants and energy efficiency</a:t>
            </a:r>
          </a:p>
          <a:p>
            <a:pPr lvl="1"/>
            <a:r>
              <a:rPr lang="en-US" dirty="0"/>
              <a:t>Promote expertise and technical information exchange, among governments and specialists</a:t>
            </a:r>
          </a:p>
          <a:p>
            <a:r>
              <a:rPr lang="en-US" sz="1500" dirty="0"/>
              <a:t>ASHRAE and UNEP are working together to develop eLearning courses aimed toward Article 5 Countries as identified by the Montreal Protocol.</a:t>
            </a:r>
          </a:p>
          <a:p>
            <a:pPr lvl="1"/>
            <a:r>
              <a:rPr lang="en-US" dirty="0" smtClean="0"/>
              <a:t>July </a:t>
            </a:r>
            <a:r>
              <a:rPr lang="en-US" dirty="0"/>
              <a:t>2017: “Refrigerants Literacy for Policy Makers</a:t>
            </a:r>
            <a:r>
              <a:rPr lang="en-US" dirty="0" smtClean="0"/>
              <a:t>”</a:t>
            </a:r>
            <a:endParaRPr lang="en-US" dirty="0"/>
          </a:p>
          <a:p>
            <a:pPr lvl="1"/>
            <a:r>
              <a:rPr lang="en-US" dirty="0"/>
              <a:t>Winter 2018: “Sound Management of Refrigerants for Technicians” </a:t>
            </a:r>
          </a:p>
          <a:p>
            <a:pPr marL="342900" lvl="1" indent="0">
              <a:buNone/>
            </a:pPr>
            <a:endParaRPr lang="en-US" dirty="0">
              <a:latin typeface="Akzidenz Grotesk BE Light" panose="020B0500000000000000" pitchFamily="34" charset="0"/>
            </a:endParaRPr>
          </a:p>
          <a:p>
            <a:endParaRPr lang="en-US" dirty="0">
              <a:latin typeface="Akzidenz Grotesk BE Light" panose="020B0500000000000000" pitchFamily="34" charset="0"/>
            </a:endParaRPr>
          </a:p>
        </p:txBody>
      </p:sp>
    </p:spTree>
    <p:extLst>
      <p:ext uri="{BB962C8B-B14F-4D97-AF65-F5344CB8AC3E}">
        <p14:creationId xmlns:p14="http://schemas.microsoft.com/office/powerpoint/2010/main" val="1355202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DBD5E033-E795-4132-9BB3-1A71A67305D5}"/>
              </a:ext>
            </a:extLst>
          </p:cNvPr>
          <p:cNvSpPr>
            <a:spLocks noGrp="1"/>
          </p:cNvSpPr>
          <p:nvPr>
            <p:ph idx="1"/>
          </p:nvPr>
        </p:nvSpPr>
        <p:spPr>
          <a:xfrm>
            <a:off x="232541" y="914400"/>
            <a:ext cx="5406259" cy="5484896"/>
          </a:xfrm>
        </p:spPr>
        <p:txBody>
          <a:bodyPr>
            <a:normAutofit/>
          </a:bodyPr>
          <a:lstStyle/>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0" lvl="3" indent="0">
              <a:buClr>
                <a:srgbClr val="00B0F0"/>
              </a:buClr>
              <a:buSzPct val="100000"/>
              <a:buNone/>
              <a:defRPr/>
            </a:pPr>
            <a:r>
              <a:rPr lang="en-US" sz="2400" b="1" dirty="0" smtClean="0">
                <a:solidFill>
                  <a:srgbClr val="05549C"/>
                </a:solidFill>
                <a:latin typeface="Corbel" panose="020B0503020204020204" pitchFamily="34" charset="0"/>
              </a:rPr>
              <a:t>Refrigerants Literacy</a:t>
            </a:r>
            <a:endParaRPr lang="en-US" sz="2400" b="1" dirty="0">
              <a:solidFill>
                <a:srgbClr val="05549C"/>
              </a:solidFill>
              <a:latin typeface="Corbel" panose="020B0503020204020204" pitchFamily="34" charset="0"/>
            </a:endParaRPr>
          </a:p>
          <a:p>
            <a:pPr marL="0" lvl="3" indent="0">
              <a:buClr>
                <a:srgbClr val="00B0F0"/>
              </a:buClr>
              <a:buSzPct val="100000"/>
              <a:buNone/>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400" dirty="0">
                <a:latin typeface="Corbel" panose="020B0503020204020204" pitchFamily="34" charset="0"/>
              </a:rPr>
              <a:t>The course consists of four lessons:</a:t>
            </a:r>
          </a:p>
          <a:p>
            <a:pPr marL="800100" lvl="4" indent="-342900">
              <a:buClr>
                <a:srgbClr val="00B0F0"/>
              </a:buClr>
              <a:buSzPct val="100000"/>
              <a:buFont typeface="Wingdings" panose="05000000000000000000" pitchFamily="2" charset="2"/>
              <a:buChar char="§"/>
              <a:defRPr/>
            </a:pPr>
            <a:r>
              <a:rPr lang="en-US" sz="2400" dirty="0">
                <a:latin typeface="Corbel" panose="020B0503020204020204" pitchFamily="34" charset="0"/>
              </a:rPr>
              <a:t>Lesson </a:t>
            </a:r>
            <a:r>
              <a:rPr lang="en-US" sz="2400" dirty="0" smtClean="0">
                <a:latin typeface="Corbel" panose="020B0503020204020204" pitchFamily="34" charset="0"/>
              </a:rPr>
              <a:t>1: Refrigerants </a:t>
            </a:r>
            <a:r>
              <a:rPr lang="en-US" sz="2400" dirty="0">
                <a:latin typeface="Corbel" panose="020B0503020204020204" pitchFamily="34" charset="0"/>
              </a:rPr>
              <a:t>types and </a:t>
            </a:r>
            <a:r>
              <a:rPr lang="en-US" sz="2400" dirty="0" smtClean="0">
                <a:latin typeface="Corbel" panose="020B0503020204020204" pitchFamily="34" charset="0"/>
              </a:rPr>
              <a:t>environmental </a:t>
            </a:r>
            <a:r>
              <a:rPr lang="en-US" sz="2400" dirty="0">
                <a:latin typeface="Corbel" panose="020B0503020204020204" pitchFamily="34" charset="0"/>
              </a:rPr>
              <a:t>considerations</a:t>
            </a:r>
          </a:p>
          <a:p>
            <a:pPr marL="800100" lvl="4" indent="-342900">
              <a:buClr>
                <a:srgbClr val="00B0F0"/>
              </a:buClr>
              <a:buSzPct val="100000"/>
              <a:buFont typeface="Wingdings" panose="05000000000000000000" pitchFamily="2" charset="2"/>
              <a:buChar char="§"/>
              <a:defRPr/>
            </a:pPr>
            <a:r>
              <a:rPr lang="en-US" sz="2400" dirty="0">
                <a:latin typeface="Corbel" panose="020B0503020204020204" pitchFamily="34" charset="0"/>
              </a:rPr>
              <a:t>Lesson </a:t>
            </a:r>
            <a:r>
              <a:rPr lang="en-US" sz="2400" dirty="0" smtClean="0">
                <a:latin typeface="Corbel" panose="020B0503020204020204" pitchFamily="34" charset="0"/>
              </a:rPr>
              <a:t>2: Refrigerant </a:t>
            </a:r>
            <a:r>
              <a:rPr lang="en-US" sz="2400" dirty="0">
                <a:latin typeface="Corbel" panose="020B0503020204020204" pitchFamily="34" charset="0"/>
              </a:rPr>
              <a:t>Classifications, including ASHRAE Standards 15 and 34 </a:t>
            </a:r>
          </a:p>
          <a:p>
            <a:pPr marL="800100" lvl="4" indent="-342900">
              <a:buClr>
                <a:srgbClr val="00B0F0"/>
              </a:buClr>
              <a:buSzPct val="100000"/>
              <a:buFont typeface="Wingdings" panose="05000000000000000000" pitchFamily="2" charset="2"/>
              <a:buChar char="§"/>
              <a:defRPr/>
            </a:pPr>
            <a:r>
              <a:rPr lang="en-US" sz="2400" dirty="0">
                <a:latin typeface="Corbel" panose="020B0503020204020204" pitchFamily="34" charset="0"/>
              </a:rPr>
              <a:t>Lesson </a:t>
            </a:r>
            <a:r>
              <a:rPr lang="en-US" sz="2400" dirty="0" smtClean="0">
                <a:latin typeface="Corbel" panose="020B0503020204020204" pitchFamily="34" charset="0"/>
              </a:rPr>
              <a:t>3: Refrigeration </a:t>
            </a:r>
            <a:r>
              <a:rPr lang="en-US" sz="2400" dirty="0">
                <a:latin typeface="Corbel" panose="020B0503020204020204" pitchFamily="34" charset="0"/>
              </a:rPr>
              <a:t>Selection </a:t>
            </a:r>
          </a:p>
          <a:p>
            <a:pPr marL="800100" lvl="4" indent="-342900">
              <a:buClr>
                <a:srgbClr val="00B0F0"/>
              </a:buClr>
              <a:buSzPct val="100000"/>
              <a:buFont typeface="Wingdings" panose="05000000000000000000" pitchFamily="2" charset="2"/>
              <a:buChar char="§"/>
              <a:defRPr/>
            </a:pPr>
            <a:r>
              <a:rPr lang="en-US" sz="2400" dirty="0">
                <a:latin typeface="Corbel" panose="020B0503020204020204" pitchFamily="34" charset="0"/>
              </a:rPr>
              <a:t>Lesson </a:t>
            </a:r>
            <a:r>
              <a:rPr lang="en-US" sz="2400" dirty="0" smtClean="0">
                <a:latin typeface="Corbel" panose="020B0503020204020204" pitchFamily="34" charset="0"/>
              </a:rPr>
              <a:t>4: Refrigerant </a:t>
            </a:r>
            <a:r>
              <a:rPr lang="en-US" sz="2400" dirty="0">
                <a:latin typeface="Corbel" panose="020B0503020204020204" pitchFamily="34" charset="0"/>
              </a:rPr>
              <a:t>Management</a:t>
            </a:r>
            <a:endParaRPr lang="en-US" dirty="0">
              <a:latin typeface="Corbel" panose="020B0503020204020204" pitchFamily="34" charset="0"/>
            </a:endParaRPr>
          </a:p>
        </p:txBody>
      </p:sp>
      <p:sp>
        <p:nvSpPr>
          <p:cNvPr id="3" name="Slide Number Placeholder 2">
            <a:extLst>
              <a:ext uri="{FF2B5EF4-FFF2-40B4-BE49-F238E27FC236}">
                <a16:creationId xmlns:a16="http://schemas.microsoft.com/office/drawing/2014/main" xmlns="" id="{0860CCAD-B0E9-4E6A-BAA6-308B5357F947}"/>
              </a:ext>
            </a:extLst>
          </p:cNvPr>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17</a:t>
            </a:fld>
            <a:endParaRPr lang="en-US" dirty="0">
              <a:latin typeface="Corbel" panose="020B0503020204020204" pitchFamily="34" charset="0"/>
            </a:endParaRPr>
          </a:p>
        </p:txBody>
      </p:sp>
      <p:sp>
        <p:nvSpPr>
          <p:cNvPr id="4" name="Title 3">
            <a:extLst>
              <a:ext uri="{FF2B5EF4-FFF2-40B4-BE49-F238E27FC236}">
                <a16:creationId xmlns:a16="http://schemas.microsoft.com/office/drawing/2014/main" xmlns="" id="{268DFAC5-8DB4-4E82-A642-D257043E23A9}"/>
              </a:ext>
            </a:extLst>
          </p:cNvPr>
          <p:cNvSpPr>
            <a:spLocks noGrp="1"/>
          </p:cNvSpPr>
          <p:nvPr>
            <p:ph type="title"/>
          </p:nvPr>
        </p:nvSpPr>
        <p:spPr>
          <a:xfrm>
            <a:off x="228599" y="175419"/>
            <a:ext cx="8769475" cy="563562"/>
          </a:xfrm>
        </p:spPr>
        <p:txBody>
          <a:bodyPr>
            <a:normAutofit/>
          </a:bodyPr>
          <a:lstStyle/>
          <a:p>
            <a:r>
              <a:rPr lang="en-US" sz="2400" dirty="0">
                <a:latin typeface="Corbel" panose="020B0503020204020204" pitchFamily="34" charset="0"/>
              </a:rPr>
              <a:t>Education and Training</a:t>
            </a:r>
            <a:endParaRPr lang="en-US" sz="2400" i="1" dirty="0">
              <a:latin typeface="Corbel" panose="020B0503020204020204" pitchFamily="34" charset="0"/>
            </a:endParaRPr>
          </a:p>
        </p:txBody>
      </p:sp>
      <p:pic>
        <p:nvPicPr>
          <p:cNvPr id="7" name="Picture 2" descr="http://www.unep.org/ozonaction/sites/unep.org.ozonaction/files/ozonImages/7895-3.jpg">
            <a:extLst>
              <a:ext uri="{FF2B5EF4-FFF2-40B4-BE49-F238E27FC236}">
                <a16:creationId xmlns:a16="http://schemas.microsoft.com/office/drawing/2014/main" xmlns="" id="{8EA0C1BB-28C6-419C-B9B7-6E2B23C723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447800"/>
            <a:ext cx="2796409" cy="40547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6222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DBD5E033-E795-4132-9BB3-1A71A67305D5}"/>
              </a:ext>
            </a:extLst>
          </p:cNvPr>
          <p:cNvSpPr>
            <a:spLocks noGrp="1"/>
          </p:cNvSpPr>
          <p:nvPr>
            <p:ph idx="1"/>
          </p:nvPr>
        </p:nvSpPr>
        <p:spPr>
          <a:xfrm>
            <a:off x="228599" y="1143000"/>
            <a:ext cx="6705602" cy="5256296"/>
          </a:xfrm>
        </p:spPr>
        <p:txBody>
          <a:bodyPr>
            <a:normAutofit fontScale="92500"/>
          </a:bodyPr>
          <a:lstStyle/>
          <a:p>
            <a:pPr marL="0" lvl="3" indent="0">
              <a:buClr>
                <a:srgbClr val="00B0F0"/>
              </a:buClr>
              <a:buSzPct val="100000"/>
              <a:buNone/>
              <a:defRPr/>
            </a:pPr>
            <a:r>
              <a:rPr lang="en-US" sz="2400" b="1" dirty="0" smtClean="0">
                <a:solidFill>
                  <a:srgbClr val="05549C"/>
                </a:solidFill>
                <a:latin typeface="Corbel" panose="020B0503020204020204" pitchFamily="34" charset="0"/>
              </a:rPr>
              <a:t>Sound </a:t>
            </a:r>
            <a:r>
              <a:rPr lang="en-US" sz="2400" b="1" dirty="0">
                <a:solidFill>
                  <a:srgbClr val="05549C"/>
                </a:solidFill>
                <a:latin typeface="Corbel" panose="020B0503020204020204" pitchFamily="34" charset="0"/>
              </a:rPr>
              <a:t>Management of </a:t>
            </a:r>
            <a:r>
              <a:rPr lang="en-US" sz="2400" b="1" dirty="0" smtClean="0">
                <a:solidFill>
                  <a:srgbClr val="05549C"/>
                </a:solidFill>
                <a:latin typeface="Corbel" panose="020B0503020204020204" pitchFamily="34" charset="0"/>
              </a:rPr>
              <a:t>Refrigerants</a:t>
            </a:r>
            <a:r>
              <a:rPr lang="en-US" sz="2400" dirty="0" smtClean="0">
                <a:latin typeface="Corbel" panose="020B0503020204020204" pitchFamily="34" charset="0"/>
              </a:rPr>
              <a:t/>
            </a:r>
            <a:br>
              <a:rPr lang="en-US" sz="2400" dirty="0" smtClean="0">
                <a:latin typeface="Corbel" panose="020B0503020204020204" pitchFamily="34" charset="0"/>
              </a:rPr>
            </a:b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400" dirty="0">
                <a:latin typeface="Corbel" panose="020B0503020204020204" pitchFamily="34" charset="0"/>
              </a:rPr>
              <a:t>The course consists of </a:t>
            </a:r>
            <a:r>
              <a:rPr lang="en-US" sz="2400" dirty="0" smtClean="0">
                <a:latin typeface="Corbel" panose="020B0503020204020204" pitchFamily="34" charset="0"/>
              </a:rPr>
              <a:t>seven lessons:</a:t>
            </a:r>
            <a:endParaRPr lang="en-US" sz="2400" dirty="0">
              <a:latin typeface="Corbel" panose="020B0503020204020204" pitchFamily="34" charset="0"/>
            </a:endParaRPr>
          </a:p>
          <a:p>
            <a:pPr marL="800100" lvl="4" indent="-342900">
              <a:buClr>
                <a:srgbClr val="00B0F0"/>
              </a:buClr>
              <a:buSzPct val="100000"/>
              <a:buFont typeface="Wingdings" panose="05000000000000000000" pitchFamily="2" charset="2"/>
              <a:buChar char="§"/>
              <a:defRPr/>
            </a:pPr>
            <a:r>
              <a:rPr lang="en-US" sz="2400" dirty="0" smtClean="0">
                <a:latin typeface="Corbel" panose="020B0503020204020204" pitchFamily="34" charset="0"/>
              </a:rPr>
              <a:t>Environmental </a:t>
            </a:r>
            <a:r>
              <a:rPr lang="en-US" sz="2400" dirty="0">
                <a:latin typeface="Corbel" panose="020B0503020204020204" pitchFamily="34" charset="0"/>
              </a:rPr>
              <a:t>Issues and ASHRAE </a:t>
            </a:r>
            <a:r>
              <a:rPr lang="en-US" sz="2400" dirty="0" smtClean="0">
                <a:latin typeface="Corbel" panose="020B0503020204020204" pitchFamily="34" charset="0"/>
              </a:rPr>
              <a:t>Standards</a:t>
            </a:r>
          </a:p>
          <a:p>
            <a:pPr marL="800100" lvl="4" indent="-342900">
              <a:buClr>
                <a:srgbClr val="00B0F0"/>
              </a:buClr>
              <a:buSzPct val="100000"/>
              <a:buFont typeface="Wingdings" panose="05000000000000000000" pitchFamily="2" charset="2"/>
              <a:buChar char="§"/>
              <a:defRPr/>
            </a:pPr>
            <a:r>
              <a:rPr lang="en-US" sz="2400" dirty="0" smtClean="0">
                <a:latin typeface="Corbel" panose="020B0503020204020204" pitchFamily="34" charset="0"/>
              </a:rPr>
              <a:t>Refrigerant </a:t>
            </a:r>
            <a:r>
              <a:rPr lang="en-US" sz="2400" dirty="0">
                <a:latin typeface="Corbel" panose="020B0503020204020204" pitchFamily="34" charset="0"/>
              </a:rPr>
              <a:t>Terminology and Numbering </a:t>
            </a:r>
            <a:r>
              <a:rPr lang="en-US" sz="2400" dirty="0" smtClean="0">
                <a:latin typeface="Corbel" panose="020B0503020204020204" pitchFamily="34" charset="0"/>
              </a:rPr>
              <a:t>Systems</a:t>
            </a:r>
          </a:p>
          <a:p>
            <a:pPr marL="800100" lvl="4" indent="-342900">
              <a:buClr>
                <a:srgbClr val="00B0F0"/>
              </a:buClr>
              <a:buSzPct val="100000"/>
              <a:buFont typeface="Wingdings" panose="05000000000000000000" pitchFamily="2" charset="2"/>
              <a:buChar char="§"/>
              <a:defRPr/>
            </a:pPr>
            <a:r>
              <a:rPr lang="en-US" sz="2400" dirty="0" smtClean="0">
                <a:latin typeface="Corbel" panose="020B0503020204020204" pitchFamily="34" charset="0"/>
              </a:rPr>
              <a:t>Refrigerant </a:t>
            </a:r>
            <a:r>
              <a:rPr lang="en-US" sz="2400" dirty="0">
                <a:latin typeface="Corbel" panose="020B0503020204020204" pitchFamily="34" charset="0"/>
              </a:rPr>
              <a:t>Recovery, Recycle, and Reclaim (3 </a:t>
            </a:r>
            <a:r>
              <a:rPr lang="en-US" sz="2400" dirty="0" smtClean="0">
                <a:latin typeface="Corbel" panose="020B0503020204020204" pitchFamily="34" charset="0"/>
              </a:rPr>
              <a:t>R’s)</a:t>
            </a:r>
          </a:p>
          <a:p>
            <a:pPr marL="800100" lvl="4" indent="-342900">
              <a:buClr>
                <a:srgbClr val="00B0F0"/>
              </a:buClr>
              <a:buSzPct val="100000"/>
              <a:buFont typeface="Wingdings" panose="05000000000000000000" pitchFamily="2" charset="2"/>
              <a:buChar char="§"/>
              <a:defRPr/>
            </a:pPr>
            <a:r>
              <a:rPr lang="en-US" sz="2400" dirty="0" smtClean="0">
                <a:latin typeface="Corbel" panose="020B0503020204020204" pitchFamily="34" charset="0"/>
              </a:rPr>
              <a:t>Refrigeration </a:t>
            </a:r>
            <a:r>
              <a:rPr lang="en-US" sz="2400" dirty="0">
                <a:latin typeface="Corbel" panose="020B0503020204020204" pitchFamily="34" charset="0"/>
              </a:rPr>
              <a:t>System Lubricants and </a:t>
            </a:r>
            <a:r>
              <a:rPr lang="en-US" sz="2400" dirty="0" smtClean="0">
                <a:latin typeface="Corbel" panose="020B0503020204020204" pitchFamily="34" charset="0"/>
              </a:rPr>
              <a:t>Applications</a:t>
            </a:r>
          </a:p>
          <a:p>
            <a:pPr marL="800100" lvl="4" indent="-342900">
              <a:buClr>
                <a:srgbClr val="00B0F0"/>
              </a:buClr>
              <a:buSzPct val="100000"/>
              <a:buFont typeface="Wingdings" panose="05000000000000000000" pitchFamily="2" charset="2"/>
              <a:buChar char="§"/>
              <a:defRPr/>
            </a:pPr>
            <a:r>
              <a:rPr lang="en-US" sz="2400" dirty="0" smtClean="0">
                <a:latin typeface="Corbel" panose="020B0503020204020204" pitchFamily="34" charset="0"/>
              </a:rPr>
              <a:t>Service </a:t>
            </a:r>
            <a:r>
              <a:rPr lang="en-US" sz="2400" dirty="0">
                <a:latin typeface="Corbel" panose="020B0503020204020204" pitchFamily="34" charset="0"/>
              </a:rPr>
              <a:t>and Installation Issues with various refrigerants and related </a:t>
            </a:r>
            <a:r>
              <a:rPr lang="en-US" sz="2400" dirty="0" smtClean="0">
                <a:latin typeface="Corbel" panose="020B0503020204020204" pitchFamily="34" charset="0"/>
              </a:rPr>
              <a:t>equipment</a:t>
            </a:r>
          </a:p>
          <a:p>
            <a:pPr marL="800100" lvl="4" indent="-342900">
              <a:buClr>
                <a:srgbClr val="00B0F0"/>
              </a:buClr>
              <a:buSzPct val="100000"/>
              <a:buFont typeface="Wingdings" panose="05000000000000000000" pitchFamily="2" charset="2"/>
              <a:buChar char="§"/>
              <a:defRPr/>
            </a:pPr>
            <a:r>
              <a:rPr lang="en-US" sz="2400" dirty="0" smtClean="0">
                <a:latin typeface="Corbel" panose="020B0503020204020204" pitchFamily="34" charset="0"/>
              </a:rPr>
              <a:t>Safety </a:t>
            </a:r>
            <a:r>
              <a:rPr lang="en-US" sz="2400" dirty="0">
                <a:latin typeface="Corbel" panose="020B0503020204020204" pitchFamily="34" charset="0"/>
              </a:rPr>
              <a:t>with Refrigerants, Tanks, and </a:t>
            </a:r>
            <a:r>
              <a:rPr lang="en-US" sz="2400" dirty="0" smtClean="0">
                <a:latin typeface="Corbel" panose="020B0503020204020204" pitchFamily="34" charset="0"/>
              </a:rPr>
              <a:t>Lubricants</a:t>
            </a:r>
          </a:p>
          <a:p>
            <a:pPr marL="800100" lvl="4" indent="-342900">
              <a:buClr>
                <a:srgbClr val="00B0F0"/>
              </a:buClr>
              <a:buSzPct val="100000"/>
              <a:buFont typeface="Wingdings" panose="05000000000000000000" pitchFamily="2" charset="2"/>
              <a:buChar char="§"/>
              <a:defRPr/>
            </a:pPr>
            <a:r>
              <a:rPr lang="en-US" sz="2400" dirty="0" smtClean="0">
                <a:latin typeface="Corbel" panose="020B0503020204020204" pitchFamily="34" charset="0"/>
              </a:rPr>
              <a:t>U.S</a:t>
            </a:r>
            <a:r>
              <a:rPr lang="en-US" sz="2400" dirty="0">
                <a:latin typeface="Corbel" panose="020B0503020204020204" pitchFamily="34" charset="0"/>
              </a:rPr>
              <a:t>. EPA and International Refrigerant Handling Laws</a:t>
            </a:r>
          </a:p>
        </p:txBody>
      </p:sp>
      <p:sp>
        <p:nvSpPr>
          <p:cNvPr id="3" name="Slide Number Placeholder 2">
            <a:extLst>
              <a:ext uri="{FF2B5EF4-FFF2-40B4-BE49-F238E27FC236}">
                <a16:creationId xmlns:a16="http://schemas.microsoft.com/office/drawing/2014/main" xmlns="" id="{0860CCAD-B0E9-4E6A-BAA6-308B5357F947}"/>
              </a:ext>
            </a:extLst>
          </p:cNvPr>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18</a:t>
            </a:fld>
            <a:endParaRPr lang="en-US" dirty="0">
              <a:latin typeface="Corbel" panose="020B0503020204020204" pitchFamily="34" charset="0"/>
            </a:endParaRPr>
          </a:p>
        </p:txBody>
      </p:sp>
      <p:sp>
        <p:nvSpPr>
          <p:cNvPr id="4" name="Title 3">
            <a:extLst>
              <a:ext uri="{FF2B5EF4-FFF2-40B4-BE49-F238E27FC236}">
                <a16:creationId xmlns:a16="http://schemas.microsoft.com/office/drawing/2014/main" xmlns="" id="{268DFAC5-8DB4-4E82-A642-D257043E23A9}"/>
              </a:ext>
            </a:extLst>
          </p:cNvPr>
          <p:cNvSpPr>
            <a:spLocks noGrp="1"/>
          </p:cNvSpPr>
          <p:nvPr>
            <p:ph type="title"/>
          </p:nvPr>
        </p:nvSpPr>
        <p:spPr>
          <a:xfrm>
            <a:off x="228599" y="175419"/>
            <a:ext cx="8769475" cy="563562"/>
          </a:xfrm>
        </p:spPr>
        <p:txBody>
          <a:bodyPr>
            <a:normAutofit/>
          </a:bodyPr>
          <a:lstStyle/>
          <a:p>
            <a:r>
              <a:rPr lang="en-US" sz="2400" dirty="0">
                <a:latin typeface="Corbel" panose="020B0503020204020204" pitchFamily="34" charset="0"/>
              </a:rPr>
              <a:t>Education and Training</a:t>
            </a:r>
            <a:endParaRPr lang="en-US" sz="2400" i="1" dirty="0">
              <a:latin typeface="Corbel" panose="020B0503020204020204" pitchFamily="34" charset="0"/>
            </a:endParaRPr>
          </a:p>
        </p:txBody>
      </p:sp>
      <p:pic>
        <p:nvPicPr>
          <p:cNvPr id="2052" name="Picture 4" descr="Image result for coming soon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1600200"/>
            <a:ext cx="2057400" cy="1151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3352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7696200" cy="1143000"/>
          </a:xfrm>
        </p:spPr>
        <p:txBody>
          <a:bodyPr>
            <a:noAutofit/>
          </a:bodyPr>
          <a:lstStyle/>
          <a:p>
            <a:pPr>
              <a:defRPr/>
            </a:pPr>
            <a:r>
              <a:rPr lang="en-US" sz="3200" dirty="0" smtClean="0"/>
              <a:t>Advanced Energy Design Guides:</a:t>
            </a:r>
            <a:br>
              <a:rPr lang="en-US" sz="3200" dirty="0" smtClean="0"/>
            </a:br>
            <a:r>
              <a:rPr lang="en-US" sz="3200" dirty="0" smtClean="0"/>
              <a:t>522,000 in circulation</a:t>
            </a:r>
            <a:endParaRPr lang="en-US" sz="3200" dirty="0"/>
          </a:p>
        </p:txBody>
      </p:sp>
      <p:sp>
        <p:nvSpPr>
          <p:cNvPr id="57346" name="Content Placeholder 2"/>
          <p:cNvSpPr>
            <a:spLocks noGrp="1"/>
          </p:cNvSpPr>
          <p:nvPr>
            <p:ph sz="half" idx="1"/>
          </p:nvPr>
        </p:nvSpPr>
        <p:spPr>
          <a:xfrm>
            <a:off x="457200" y="1951038"/>
            <a:ext cx="4038600" cy="487362"/>
          </a:xfrm>
        </p:spPr>
        <p:txBody>
          <a:bodyPr>
            <a:normAutofit lnSpcReduction="10000"/>
          </a:bodyPr>
          <a:lstStyle/>
          <a:p>
            <a:pPr marL="0" indent="0" algn="ctr">
              <a:buFont typeface="Arial" charset="0"/>
              <a:buNone/>
            </a:pPr>
            <a:r>
              <a:rPr lang="en-US" altLang="en-US" dirty="0">
                <a:solidFill>
                  <a:schemeClr val="tx1"/>
                </a:solidFill>
                <a:latin typeface="Corbel" charset="0"/>
                <a:ea typeface="Verdana" charset="0"/>
                <a:cs typeface="Verdana" charset="0"/>
              </a:rPr>
              <a:t>Four 50% AEDGs</a:t>
            </a:r>
          </a:p>
        </p:txBody>
      </p:sp>
      <p:sp>
        <p:nvSpPr>
          <p:cNvPr id="19460" name="Content Placeholder 11"/>
          <p:cNvSpPr>
            <a:spLocks noGrp="1"/>
          </p:cNvSpPr>
          <p:nvPr>
            <p:ph sz="half" idx="2"/>
          </p:nvPr>
        </p:nvSpPr>
        <p:spPr>
          <a:xfrm>
            <a:off x="4648200" y="1676400"/>
            <a:ext cx="3886200" cy="4318000"/>
          </a:xfrm>
        </p:spPr>
        <p:txBody>
          <a:bodyPr>
            <a:normAutofit lnSpcReduction="10000"/>
          </a:bodyPr>
          <a:lstStyle/>
          <a:p>
            <a:pPr marL="0" indent="0" algn="ctr">
              <a:buFont typeface="Arial" pitchFamily="34" charset="0"/>
              <a:buNone/>
              <a:defRPr/>
            </a:pPr>
            <a:r>
              <a:rPr lang="en-US" sz="2000" u="sng" dirty="0" smtClean="0">
                <a:solidFill>
                  <a:schemeClr val="tx1"/>
                </a:solidFill>
              </a:rPr>
              <a:t>Being Implemented</a:t>
            </a:r>
          </a:p>
          <a:p>
            <a:pPr>
              <a:buFont typeface="Arial" pitchFamily="34" charset="0"/>
              <a:buChar char="•"/>
              <a:defRPr/>
            </a:pPr>
            <a:r>
              <a:rPr lang="en-US" sz="2000" dirty="0" smtClean="0">
                <a:solidFill>
                  <a:schemeClr val="tx1"/>
                </a:solidFill>
              </a:rPr>
              <a:t>50% Grocery Stores</a:t>
            </a:r>
          </a:p>
          <a:p>
            <a:pPr lvl="1">
              <a:buFont typeface="Arial" pitchFamily="34" charset="0"/>
              <a:buChar char="–"/>
              <a:defRPr/>
            </a:pPr>
            <a:r>
              <a:rPr lang="en-US" sz="2000" dirty="0" smtClean="0">
                <a:solidFill>
                  <a:schemeClr val="tx1"/>
                </a:solidFill>
              </a:rPr>
              <a:t>Quick Serve Restaurants</a:t>
            </a:r>
          </a:p>
          <a:p>
            <a:pPr lvl="1">
              <a:buFont typeface="Arial" pitchFamily="34" charset="0"/>
              <a:buChar char="–"/>
              <a:defRPr/>
            </a:pPr>
            <a:r>
              <a:rPr lang="en-US" sz="2000" dirty="0" smtClean="0">
                <a:solidFill>
                  <a:schemeClr val="tx1"/>
                </a:solidFill>
              </a:rPr>
              <a:t>Places of Assembly</a:t>
            </a:r>
          </a:p>
          <a:p>
            <a:pPr>
              <a:buFont typeface="Arial" pitchFamily="34" charset="0"/>
              <a:buChar char="•"/>
              <a:defRPr/>
            </a:pPr>
            <a:r>
              <a:rPr lang="en-US" sz="2000" u="sng" dirty="0" smtClean="0">
                <a:solidFill>
                  <a:schemeClr val="tx1"/>
                </a:solidFill>
              </a:rPr>
              <a:t>Under </a:t>
            </a:r>
            <a:r>
              <a:rPr lang="en-US" sz="2000" u="sng" dirty="0" smtClean="0">
                <a:solidFill>
                  <a:schemeClr val="tx1"/>
                </a:solidFill>
              </a:rPr>
              <a:t>Development</a:t>
            </a:r>
            <a:endParaRPr lang="en-US" sz="2000" u="sng" dirty="0" smtClean="0">
              <a:solidFill>
                <a:schemeClr val="tx1"/>
              </a:solidFill>
            </a:endParaRPr>
          </a:p>
          <a:p>
            <a:pPr>
              <a:buFont typeface="Arial" pitchFamily="34" charset="0"/>
              <a:buChar char="•"/>
              <a:defRPr/>
            </a:pPr>
            <a:r>
              <a:rPr lang="en-US" sz="2000" dirty="0" smtClean="0">
                <a:solidFill>
                  <a:schemeClr val="tx1"/>
                </a:solidFill>
              </a:rPr>
              <a:t>Net Zero</a:t>
            </a:r>
          </a:p>
          <a:p>
            <a:pPr lvl="1">
              <a:buFont typeface="Arial" pitchFamily="34" charset="0"/>
              <a:buChar char="–"/>
              <a:defRPr/>
            </a:pPr>
            <a:r>
              <a:rPr lang="en-US" sz="2000" dirty="0" smtClean="0">
                <a:solidFill>
                  <a:schemeClr val="tx1"/>
                </a:solidFill>
              </a:rPr>
              <a:t>K-12 Schools (2)</a:t>
            </a:r>
          </a:p>
          <a:p>
            <a:pPr lvl="1">
              <a:buFont typeface="Arial" pitchFamily="34" charset="0"/>
              <a:buChar char="–"/>
              <a:defRPr/>
            </a:pPr>
            <a:r>
              <a:rPr lang="en-US" sz="2000" dirty="0" smtClean="0">
                <a:solidFill>
                  <a:schemeClr val="bg1">
                    <a:lumMod val="65000"/>
                  </a:schemeClr>
                </a:solidFill>
              </a:rPr>
              <a:t>Quick Serve Restaurants</a:t>
            </a:r>
          </a:p>
          <a:p>
            <a:pPr lvl="1">
              <a:buFont typeface="Arial" pitchFamily="34" charset="0"/>
              <a:buChar char="–"/>
              <a:defRPr/>
            </a:pPr>
            <a:r>
              <a:rPr lang="en-US" sz="2000" dirty="0" smtClean="0">
                <a:solidFill>
                  <a:schemeClr val="bg1">
                    <a:lumMod val="65000"/>
                  </a:schemeClr>
                </a:solidFill>
              </a:rPr>
              <a:t>Places of Assembly</a:t>
            </a:r>
          </a:p>
          <a:p>
            <a:pPr lvl="1">
              <a:buFont typeface="Arial" pitchFamily="34" charset="0"/>
              <a:buChar char="–"/>
              <a:defRPr/>
            </a:pPr>
            <a:r>
              <a:rPr lang="en-US" sz="2000" dirty="0" smtClean="0">
                <a:solidFill>
                  <a:schemeClr val="bg1">
                    <a:lumMod val="65000"/>
                  </a:schemeClr>
                </a:solidFill>
              </a:rPr>
              <a:t>“Net Zero Ready” Guidance</a:t>
            </a:r>
          </a:p>
        </p:txBody>
      </p:sp>
      <p:sp>
        <p:nvSpPr>
          <p:cNvPr id="57348" name="Rectangle 12"/>
          <p:cNvSpPr>
            <a:spLocks noChangeArrowheads="1"/>
          </p:cNvSpPr>
          <p:nvPr/>
        </p:nvSpPr>
        <p:spPr bwMode="auto">
          <a:xfrm>
            <a:off x="2432050" y="6116638"/>
            <a:ext cx="4294188" cy="452437"/>
          </a:xfrm>
          <a:prstGeom prst="rect">
            <a:avLst/>
          </a:prstGeom>
          <a:noFill/>
          <a:ln>
            <a:noFill/>
          </a:ln>
        </p:spPr>
        <p:txBody>
          <a:bodyPr lIns="82058" tIns="41029" rIns="82058" bIns="41029">
            <a:spAutoFit/>
          </a:bodyPr>
          <a:lstStyle>
            <a:lvl1pPr>
              <a:spcBef>
                <a:spcPct val="20000"/>
              </a:spcBef>
              <a:buClr>
                <a:srgbClr val="7E9632"/>
              </a:buClr>
              <a:buFont typeface="Wingdings" charset="2"/>
              <a:buChar char=""/>
              <a:defRPr sz="3200" b="1">
                <a:solidFill>
                  <a:srgbClr val="7F7F7F"/>
                </a:solidFill>
                <a:latin typeface="Corbel" charset="0"/>
                <a:ea typeface="Verdana" charset="0"/>
                <a:cs typeface="Verdana" charset="0"/>
              </a:defRPr>
            </a:lvl1pPr>
            <a:lvl2pPr marL="742950" indent="-285750">
              <a:spcBef>
                <a:spcPct val="20000"/>
              </a:spcBef>
              <a:buClr>
                <a:srgbClr val="7E9632"/>
              </a:buClr>
              <a:buFont typeface="Wingdings" charset="2"/>
              <a:buChar char=""/>
              <a:defRPr sz="2800">
                <a:solidFill>
                  <a:srgbClr val="7F7F7F"/>
                </a:solidFill>
                <a:latin typeface="Corbel" charset="0"/>
                <a:ea typeface="Verdana" charset="0"/>
                <a:cs typeface="Verdana" charset="0"/>
              </a:defRPr>
            </a:lvl2pPr>
            <a:lvl3pPr marL="1143000" indent="-228600">
              <a:spcBef>
                <a:spcPct val="20000"/>
              </a:spcBef>
              <a:buClr>
                <a:srgbClr val="7E9632"/>
              </a:buClr>
              <a:buFont typeface="Wingdings" charset="2"/>
              <a:buChar char=""/>
              <a:defRPr sz="2400">
                <a:solidFill>
                  <a:srgbClr val="7F7F7F"/>
                </a:solidFill>
                <a:latin typeface="Corbel" charset="0"/>
                <a:ea typeface="Verdana" charset="0"/>
                <a:cs typeface="Verdana" charset="0"/>
              </a:defRPr>
            </a:lvl3pPr>
            <a:lvl4pPr marL="1600200" indent="-228600">
              <a:spcBef>
                <a:spcPct val="20000"/>
              </a:spcBef>
              <a:buClr>
                <a:srgbClr val="7E9632"/>
              </a:buClr>
              <a:buFont typeface="Wingdings" charset="2"/>
              <a:buChar char=""/>
              <a:defRPr sz="2000">
                <a:solidFill>
                  <a:srgbClr val="7F7F7F"/>
                </a:solidFill>
                <a:latin typeface="Corbel" charset="0"/>
                <a:ea typeface="Verdana" charset="0"/>
                <a:cs typeface="Verdana" charset="0"/>
              </a:defRPr>
            </a:lvl4pPr>
            <a:lvl5pPr marL="2057400" indent="-228600">
              <a:spcBef>
                <a:spcPct val="20000"/>
              </a:spcBef>
              <a:buClr>
                <a:srgbClr val="7E9632"/>
              </a:buClr>
              <a:buFont typeface="Wingdings" charset="2"/>
              <a:buChar char=""/>
              <a:defRPr sz="2000">
                <a:solidFill>
                  <a:srgbClr val="7F7F7F"/>
                </a:solidFill>
                <a:latin typeface="Corbel" charset="0"/>
                <a:ea typeface="Verdana" charset="0"/>
                <a:cs typeface="Verdana" charset="0"/>
              </a:defRPr>
            </a:lvl5pPr>
            <a:lvl6pPr marL="2514600" indent="-228600" eaLnBrk="0" fontAlgn="base" hangingPunct="0">
              <a:spcBef>
                <a:spcPct val="20000"/>
              </a:spcBef>
              <a:spcAft>
                <a:spcPct val="0"/>
              </a:spcAft>
              <a:buClr>
                <a:srgbClr val="7E9632"/>
              </a:buClr>
              <a:buFont typeface="Wingdings" charset="2"/>
              <a:buChar char=""/>
              <a:defRPr sz="2000">
                <a:solidFill>
                  <a:srgbClr val="7F7F7F"/>
                </a:solidFill>
                <a:latin typeface="Corbel" charset="0"/>
                <a:ea typeface="Verdana" charset="0"/>
                <a:cs typeface="Verdana" charset="0"/>
              </a:defRPr>
            </a:lvl6pPr>
            <a:lvl7pPr marL="2971800" indent="-228600" eaLnBrk="0" fontAlgn="base" hangingPunct="0">
              <a:spcBef>
                <a:spcPct val="20000"/>
              </a:spcBef>
              <a:spcAft>
                <a:spcPct val="0"/>
              </a:spcAft>
              <a:buClr>
                <a:srgbClr val="7E9632"/>
              </a:buClr>
              <a:buFont typeface="Wingdings" charset="2"/>
              <a:buChar char=""/>
              <a:defRPr sz="2000">
                <a:solidFill>
                  <a:srgbClr val="7F7F7F"/>
                </a:solidFill>
                <a:latin typeface="Corbel" charset="0"/>
                <a:ea typeface="Verdana" charset="0"/>
                <a:cs typeface="Verdana" charset="0"/>
              </a:defRPr>
            </a:lvl7pPr>
            <a:lvl8pPr marL="3429000" indent="-228600" eaLnBrk="0" fontAlgn="base" hangingPunct="0">
              <a:spcBef>
                <a:spcPct val="20000"/>
              </a:spcBef>
              <a:spcAft>
                <a:spcPct val="0"/>
              </a:spcAft>
              <a:buClr>
                <a:srgbClr val="7E9632"/>
              </a:buClr>
              <a:buFont typeface="Wingdings" charset="2"/>
              <a:buChar char=""/>
              <a:defRPr sz="2000">
                <a:solidFill>
                  <a:srgbClr val="7F7F7F"/>
                </a:solidFill>
                <a:latin typeface="Corbel" charset="0"/>
                <a:ea typeface="Verdana" charset="0"/>
                <a:cs typeface="Verdana" charset="0"/>
              </a:defRPr>
            </a:lvl8pPr>
            <a:lvl9pPr marL="3886200" indent="-228600" eaLnBrk="0" fontAlgn="base" hangingPunct="0">
              <a:spcBef>
                <a:spcPct val="20000"/>
              </a:spcBef>
              <a:spcAft>
                <a:spcPct val="0"/>
              </a:spcAft>
              <a:buClr>
                <a:srgbClr val="7E9632"/>
              </a:buClr>
              <a:buFont typeface="Wingdings" charset="2"/>
              <a:buChar char=""/>
              <a:defRPr sz="2000">
                <a:solidFill>
                  <a:srgbClr val="7F7F7F"/>
                </a:solidFill>
                <a:latin typeface="Corbel" charset="0"/>
                <a:ea typeface="Verdana" charset="0"/>
                <a:cs typeface="Verdana" charset="0"/>
              </a:defRPr>
            </a:lvl9pPr>
          </a:lstStyle>
          <a:p>
            <a:pPr algn="ctr" eaLnBrk="1" hangingPunct="1">
              <a:spcBef>
                <a:spcPct val="0"/>
              </a:spcBef>
              <a:buClrTx/>
              <a:buFontTx/>
              <a:buNone/>
            </a:pPr>
            <a:r>
              <a:rPr lang="en-US" altLang="en-US" sz="2400" dirty="0">
                <a:solidFill>
                  <a:srgbClr val="002060"/>
                </a:solidFill>
                <a:latin typeface="Tahoma" charset="0"/>
                <a:ea typeface="Tahoma" charset="0"/>
                <a:cs typeface="Tahoma" charset="0"/>
                <a:hlinkClick r:id="rId3"/>
              </a:rPr>
              <a:t>www.ashrae.org</a:t>
            </a:r>
            <a:r>
              <a:rPr lang="en-US" altLang="en-US" sz="2400">
                <a:solidFill>
                  <a:srgbClr val="002060"/>
                </a:solidFill>
                <a:latin typeface="Tahoma" charset="0"/>
                <a:ea typeface="Tahoma" charset="0"/>
                <a:cs typeface="Tahoma" charset="0"/>
                <a:hlinkClick r:id="rId3"/>
              </a:rPr>
              <a:t>/freeaedg</a:t>
            </a:r>
            <a:r>
              <a:rPr lang="en-US" altLang="en-US" sz="2400">
                <a:solidFill>
                  <a:schemeClr val="tx1"/>
                </a:solidFill>
                <a:latin typeface="Tahoma" charset="0"/>
                <a:ea typeface="Tahoma" charset="0"/>
                <a:cs typeface="Tahoma" charset="0"/>
              </a:rPr>
              <a:t> </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rcRect l="19354" t="39113" r="17741"/>
          <a:stretch>
            <a:fillRect/>
          </a:stretch>
        </p:blipFill>
        <p:spPr bwMode="auto">
          <a:xfrm rot="-1174453">
            <a:off x="114300" y="2811463"/>
            <a:ext cx="4724400" cy="3049587"/>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7246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139" y="158950"/>
            <a:ext cx="7317105" cy="600343"/>
          </a:xfrm>
        </p:spPr>
        <p:txBody>
          <a:bodyPr/>
          <a:lstStyle/>
          <a:p>
            <a:r>
              <a:rPr lang="en-US" dirty="0">
                <a:latin typeface="Corbel" panose="020B0503020204020204" pitchFamily="34" charset="0"/>
              </a:rPr>
              <a:t>ASHRAE Overview</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0244" y="4858123"/>
            <a:ext cx="1371960" cy="948939"/>
          </a:xfrm>
          <a:prstGeom prst="rect">
            <a:avLst/>
          </a:prstGeom>
        </p:spPr>
      </p:pic>
      <p:grpSp>
        <p:nvGrpSpPr>
          <p:cNvPr id="7" name="Group 6"/>
          <p:cNvGrpSpPr/>
          <p:nvPr/>
        </p:nvGrpSpPr>
        <p:grpSpPr>
          <a:xfrm>
            <a:off x="113139" y="1292709"/>
            <a:ext cx="4263628" cy="2611189"/>
            <a:chOff x="484634" y="1636212"/>
            <a:chExt cx="8191822" cy="5176150"/>
          </a:xfrm>
          <a:effectLst>
            <a:outerShdw blurRad="50800" dist="38100" dir="2700000" algn="tl" rotWithShape="0">
              <a:prstClr val="black">
                <a:alpha val="40000"/>
              </a:prstClr>
            </a:outerShdw>
          </a:effectLst>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634" y="1636212"/>
              <a:ext cx="8191822" cy="5176150"/>
            </a:xfrm>
            <a:prstGeom prst="rect">
              <a:avLst/>
            </a:prstGeom>
          </p:spPr>
        </p:pic>
        <p:grpSp>
          <p:nvGrpSpPr>
            <p:cNvPr id="9" name="Group 8"/>
            <p:cNvGrpSpPr/>
            <p:nvPr/>
          </p:nvGrpSpPr>
          <p:grpSpPr>
            <a:xfrm>
              <a:off x="1301348" y="3244951"/>
              <a:ext cx="516601" cy="732235"/>
              <a:chOff x="2237948" y="3962472"/>
              <a:chExt cx="792088" cy="1122712"/>
            </a:xfrm>
          </p:grpSpPr>
          <p:sp>
            <p:nvSpPr>
              <p:cNvPr id="66" name="Wave 65"/>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67" name="Picture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68" name="Straight Connector 67"/>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2627784" y="4725144"/>
              <a:ext cx="516601" cy="732235"/>
              <a:chOff x="2237948" y="3962472"/>
              <a:chExt cx="792088" cy="1122712"/>
            </a:xfrm>
          </p:grpSpPr>
          <p:sp>
            <p:nvSpPr>
              <p:cNvPr id="63" name="Wave 62"/>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64" name="Picture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65" name="Straight Connector 64"/>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322244" y="3885408"/>
              <a:ext cx="516601" cy="732235"/>
              <a:chOff x="2237948" y="3962472"/>
              <a:chExt cx="792088" cy="1122712"/>
            </a:xfrm>
          </p:grpSpPr>
          <p:sp>
            <p:nvSpPr>
              <p:cNvPr id="60" name="Wave 59"/>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62" name="Straight Connector 61"/>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4563611" y="2623231"/>
              <a:ext cx="516601" cy="732235"/>
              <a:chOff x="2237948" y="3962472"/>
              <a:chExt cx="792088" cy="1122712"/>
            </a:xfrm>
          </p:grpSpPr>
          <p:sp>
            <p:nvSpPr>
              <p:cNvPr id="57" name="Wave 56"/>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58" name="Picture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59" name="Straight Connector 58"/>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3491880" y="1777550"/>
              <a:ext cx="516601" cy="732235"/>
              <a:chOff x="2237948" y="3962472"/>
              <a:chExt cx="792088" cy="1122712"/>
            </a:xfrm>
          </p:grpSpPr>
          <p:sp>
            <p:nvSpPr>
              <p:cNvPr id="54" name="Wave 53"/>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55" name="Picture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56" name="Straight Connector 55"/>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5397260" y="3220075"/>
              <a:ext cx="516601" cy="732235"/>
              <a:chOff x="2237948" y="3962472"/>
              <a:chExt cx="792088" cy="1122712"/>
            </a:xfrm>
          </p:grpSpPr>
          <p:sp>
            <p:nvSpPr>
              <p:cNvPr id="51" name="Wave 50"/>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52" name="Picture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53" name="Straight Connector 52"/>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1602448" y="2425982"/>
              <a:ext cx="516601" cy="732235"/>
              <a:chOff x="2237948" y="3962472"/>
              <a:chExt cx="792088" cy="1122712"/>
            </a:xfrm>
          </p:grpSpPr>
          <p:sp>
            <p:nvSpPr>
              <p:cNvPr id="48" name="Wave 47"/>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49" name="Picture 4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50" name="Straight Connector 49"/>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1817493" y="3761552"/>
              <a:ext cx="516601" cy="732235"/>
              <a:chOff x="2237948" y="3962472"/>
              <a:chExt cx="792088" cy="1122712"/>
            </a:xfrm>
          </p:grpSpPr>
          <p:sp>
            <p:nvSpPr>
              <p:cNvPr id="45" name="Wave 44"/>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46" name="Picture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47" name="Straight Connector 46"/>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2626580" y="2165586"/>
              <a:ext cx="516601" cy="732235"/>
              <a:chOff x="2237948" y="3962472"/>
              <a:chExt cx="792088" cy="1122712"/>
            </a:xfrm>
          </p:grpSpPr>
          <p:sp>
            <p:nvSpPr>
              <p:cNvPr id="42" name="Wave 41"/>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43" name="Picture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44" name="Straight Connector 43"/>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6691691" y="2599449"/>
              <a:ext cx="516601" cy="732235"/>
              <a:chOff x="2237948" y="3962472"/>
              <a:chExt cx="792088" cy="1122712"/>
            </a:xfrm>
          </p:grpSpPr>
          <p:sp>
            <p:nvSpPr>
              <p:cNvPr id="39" name="Wave 38"/>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40" name="Picture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41" name="Straight Connector 40"/>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4685227" y="1830662"/>
              <a:ext cx="516601" cy="732235"/>
              <a:chOff x="2237948" y="3962472"/>
              <a:chExt cx="792088" cy="1122712"/>
            </a:xfrm>
          </p:grpSpPr>
          <p:sp>
            <p:nvSpPr>
              <p:cNvPr id="36" name="Wave 35"/>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37"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38" name="Straight Connector 37"/>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6310394" y="3336388"/>
              <a:ext cx="516601" cy="732235"/>
              <a:chOff x="2237948" y="3962472"/>
              <a:chExt cx="792088" cy="1122712"/>
            </a:xfrm>
          </p:grpSpPr>
          <p:sp>
            <p:nvSpPr>
              <p:cNvPr id="33" name="Wave 32"/>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35" name="Straight Connector 34"/>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7574112" y="3172902"/>
              <a:ext cx="516601" cy="732235"/>
              <a:chOff x="2237948" y="3962472"/>
              <a:chExt cx="792088" cy="1122712"/>
            </a:xfrm>
          </p:grpSpPr>
          <p:sp>
            <p:nvSpPr>
              <p:cNvPr id="30" name="Wave 29"/>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32" name="Straight Connector 31"/>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7565128" y="4044763"/>
              <a:ext cx="516601" cy="732235"/>
              <a:chOff x="2237948" y="3962472"/>
              <a:chExt cx="792088" cy="1122712"/>
            </a:xfrm>
          </p:grpSpPr>
          <p:sp>
            <p:nvSpPr>
              <p:cNvPr id="27" name="Wave 26"/>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28" name="Picture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29" name="Straight Connector 28"/>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7441311" y="5012579"/>
              <a:ext cx="516601" cy="732235"/>
              <a:chOff x="2237948" y="3962472"/>
              <a:chExt cx="792088" cy="1122712"/>
            </a:xfrm>
          </p:grpSpPr>
          <p:sp>
            <p:nvSpPr>
              <p:cNvPr id="24" name="Wave 23"/>
              <p:cNvSpPr/>
              <p:nvPr/>
            </p:nvSpPr>
            <p:spPr>
              <a:xfrm>
                <a:off x="2237948" y="3962472"/>
                <a:ext cx="792088" cy="792088"/>
              </a:xfrm>
              <a:prstGeom prst="wav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1964" y="4228443"/>
                <a:ext cx="438500" cy="303505"/>
              </a:xfrm>
              <a:prstGeom prst="rect">
                <a:avLst/>
              </a:prstGeom>
            </p:spPr>
          </p:pic>
          <p:cxnSp>
            <p:nvCxnSpPr>
              <p:cNvPr id="26" name="Straight Connector 25"/>
              <p:cNvCxnSpPr/>
              <p:nvPr/>
            </p:nvCxnSpPr>
            <p:spPr>
              <a:xfrm flipH="1">
                <a:off x="2237948" y="4525347"/>
                <a:ext cx="1399" cy="559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70" name="Content Placeholder 6"/>
          <p:cNvSpPr>
            <a:spLocks noGrp="1"/>
          </p:cNvSpPr>
          <p:nvPr>
            <p:ph idx="1"/>
          </p:nvPr>
        </p:nvSpPr>
        <p:spPr>
          <a:xfrm>
            <a:off x="370363" y="3959515"/>
            <a:ext cx="1137090" cy="729620"/>
          </a:xfrm>
        </p:spPr>
        <p:txBody>
          <a:bodyPr rtlCol="0">
            <a:normAutofit fontScale="92500" lnSpcReduction="20000"/>
          </a:bodyPr>
          <a:lstStyle/>
          <a:p>
            <a:pPr marL="0" indent="0" algn="ctr">
              <a:buNone/>
              <a:defRPr/>
            </a:pPr>
            <a:r>
              <a:rPr lang="en-US" sz="1951" b="1" dirty="0">
                <a:solidFill>
                  <a:schemeClr val="tx1">
                    <a:lumMod val="75000"/>
                    <a:lumOff val="25000"/>
                  </a:schemeClr>
                </a:solidFill>
                <a:cs typeface="Arial" charset="0"/>
              </a:rPr>
              <a:t>56,000+</a:t>
            </a:r>
            <a:r>
              <a:rPr lang="en-US" sz="2401" b="1" dirty="0">
                <a:solidFill>
                  <a:schemeClr val="tx1">
                    <a:lumMod val="75000"/>
                    <a:lumOff val="25000"/>
                  </a:schemeClr>
                </a:solidFill>
                <a:cs typeface="Arial" charset="0"/>
              </a:rPr>
              <a:t> </a:t>
            </a:r>
            <a:br>
              <a:rPr lang="en-US" sz="2401" b="1" dirty="0">
                <a:solidFill>
                  <a:schemeClr val="tx1">
                    <a:lumMod val="75000"/>
                    <a:lumOff val="25000"/>
                  </a:schemeClr>
                </a:solidFill>
                <a:cs typeface="Arial" charset="0"/>
              </a:rPr>
            </a:br>
            <a:r>
              <a:rPr lang="en-US" sz="1350" dirty="0">
                <a:solidFill>
                  <a:schemeClr val="tx1">
                    <a:lumMod val="75000"/>
                    <a:lumOff val="25000"/>
                  </a:schemeClr>
                </a:solidFill>
                <a:cs typeface="Arial" charset="0"/>
              </a:rPr>
              <a:t>members</a:t>
            </a:r>
            <a:r>
              <a:rPr lang="en-US" dirty="0">
                <a:solidFill>
                  <a:schemeClr val="tx1">
                    <a:lumMod val="75000"/>
                    <a:lumOff val="25000"/>
                  </a:schemeClr>
                </a:solidFill>
                <a:cs typeface="Arial" charset="0"/>
              </a:rPr>
              <a:t> </a:t>
            </a:r>
          </a:p>
          <a:p>
            <a:pPr>
              <a:buFont typeface="Arial" charset="0"/>
              <a:buChar char="•"/>
              <a:defRPr/>
            </a:pPr>
            <a:endParaRPr lang="en-US" dirty="0">
              <a:cs typeface="Arial" charset="0"/>
            </a:endParaRPr>
          </a:p>
        </p:txBody>
      </p:sp>
      <p:sp>
        <p:nvSpPr>
          <p:cNvPr id="71" name="Rectangle 70"/>
          <p:cNvSpPr/>
          <p:nvPr/>
        </p:nvSpPr>
        <p:spPr>
          <a:xfrm>
            <a:off x="2044831" y="4218370"/>
            <a:ext cx="995719" cy="623376"/>
          </a:xfrm>
          <a:prstGeom prst="rect">
            <a:avLst/>
          </a:prstGeom>
        </p:spPr>
        <p:txBody>
          <a:bodyPr wrap="square">
            <a:spAutoFit/>
          </a:bodyPr>
          <a:lstStyle/>
          <a:p>
            <a:pPr algn="ctr">
              <a:defRPr/>
            </a:pPr>
            <a:r>
              <a:rPr lang="en-US" b="1" dirty="0">
                <a:solidFill>
                  <a:schemeClr val="tx1">
                    <a:lumMod val="75000"/>
                    <a:lumOff val="25000"/>
                  </a:schemeClr>
                </a:solidFill>
                <a:cs typeface="Arial" charset="0"/>
              </a:rPr>
              <a:t>14</a:t>
            </a:r>
            <a:r>
              <a:rPr lang="en-US" sz="2101" b="1" dirty="0">
                <a:solidFill>
                  <a:schemeClr val="tx1">
                    <a:lumMod val="75000"/>
                    <a:lumOff val="25000"/>
                  </a:schemeClr>
                </a:solidFill>
                <a:cs typeface="Arial" charset="0"/>
              </a:rPr>
              <a:t> </a:t>
            </a:r>
            <a:br>
              <a:rPr lang="en-US" sz="2101" b="1" dirty="0">
                <a:solidFill>
                  <a:schemeClr val="tx1">
                    <a:lumMod val="75000"/>
                    <a:lumOff val="25000"/>
                  </a:schemeClr>
                </a:solidFill>
                <a:cs typeface="Arial" charset="0"/>
              </a:rPr>
            </a:br>
            <a:r>
              <a:rPr lang="en-US" sz="1350" dirty="0">
                <a:solidFill>
                  <a:schemeClr val="tx1">
                    <a:lumMod val="75000"/>
                    <a:lumOff val="25000"/>
                  </a:schemeClr>
                </a:solidFill>
                <a:cs typeface="Arial" charset="0"/>
              </a:rPr>
              <a:t>Regions</a:t>
            </a:r>
          </a:p>
        </p:txBody>
      </p:sp>
      <p:sp>
        <p:nvSpPr>
          <p:cNvPr id="72" name="Rectangle 71"/>
          <p:cNvSpPr/>
          <p:nvPr/>
        </p:nvSpPr>
        <p:spPr>
          <a:xfrm>
            <a:off x="409445" y="4858123"/>
            <a:ext cx="995719" cy="623376"/>
          </a:xfrm>
          <a:prstGeom prst="rect">
            <a:avLst/>
          </a:prstGeom>
        </p:spPr>
        <p:txBody>
          <a:bodyPr wrap="square">
            <a:spAutoFit/>
          </a:bodyPr>
          <a:lstStyle/>
          <a:p>
            <a:pPr algn="ctr">
              <a:defRPr/>
            </a:pPr>
            <a:r>
              <a:rPr lang="en-US" sz="1951" b="1" dirty="0">
                <a:solidFill>
                  <a:schemeClr val="tx1">
                    <a:lumMod val="75000"/>
                    <a:lumOff val="25000"/>
                  </a:schemeClr>
                </a:solidFill>
                <a:cs typeface="Arial" charset="0"/>
              </a:rPr>
              <a:t>130+</a:t>
            </a:r>
            <a:r>
              <a:rPr lang="en-US" sz="2101" b="1" dirty="0">
                <a:solidFill>
                  <a:schemeClr val="tx1">
                    <a:lumMod val="75000"/>
                    <a:lumOff val="25000"/>
                  </a:schemeClr>
                </a:solidFill>
                <a:cs typeface="Arial" charset="0"/>
              </a:rPr>
              <a:t> </a:t>
            </a:r>
            <a:br>
              <a:rPr lang="en-US" sz="2101" b="1" dirty="0">
                <a:solidFill>
                  <a:schemeClr val="tx1">
                    <a:lumMod val="75000"/>
                    <a:lumOff val="25000"/>
                  </a:schemeClr>
                </a:solidFill>
                <a:cs typeface="Arial" charset="0"/>
              </a:rPr>
            </a:br>
            <a:r>
              <a:rPr lang="en-US" sz="1350" dirty="0">
                <a:solidFill>
                  <a:schemeClr val="tx1">
                    <a:lumMod val="75000"/>
                    <a:lumOff val="25000"/>
                  </a:schemeClr>
                </a:solidFill>
                <a:cs typeface="Arial" charset="0"/>
              </a:rPr>
              <a:t>countries</a:t>
            </a:r>
          </a:p>
        </p:txBody>
      </p:sp>
      <p:sp>
        <p:nvSpPr>
          <p:cNvPr id="73" name="Rectangle 72"/>
          <p:cNvSpPr/>
          <p:nvPr/>
        </p:nvSpPr>
        <p:spPr>
          <a:xfrm>
            <a:off x="2044830" y="4963472"/>
            <a:ext cx="995719" cy="623376"/>
          </a:xfrm>
          <a:prstGeom prst="rect">
            <a:avLst/>
          </a:prstGeom>
        </p:spPr>
        <p:txBody>
          <a:bodyPr wrap="square">
            <a:spAutoFit/>
          </a:bodyPr>
          <a:lstStyle/>
          <a:p>
            <a:pPr algn="ctr">
              <a:defRPr/>
            </a:pPr>
            <a:r>
              <a:rPr lang="en-US" b="1" dirty="0">
                <a:solidFill>
                  <a:schemeClr val="tx1">
                    <a:lumMod val="75000"/>
                    <a:lumOff val="25000"/>
                  </a:schemeClr>
                </a:solidFill>
                <a:cs typeface="Arial" charset="0"/>
              </a:rPr>
              <a:t>180+</a:t>
            </a:r>
            <a:r>
              <a:rPr lang="en-US" sz="2101" b="1" dirty="0">
                <a:solidFill>
                  <a:schemeClr val="tx1">
                    <a:lumMod val="75000"/>
                    <a:lumOff val="25000"/>
                  </a:schemeClr>
                </a:solidFill>
                <a:cs typeface="Arial" charset="0"/>
              </a:rPr>
              <a:t> </a:t>
            </a:r>
            <a:br>
              <a:rPr lang="en-US" sz="2101" b="1" dirty="0">
                <a:solidFill>
                  <a:schemeClr val="tx1">
                    <a:lumMod val="75000"/>
                    <a:lumOff val="25000"/>
                  </a:schemeClr>
                </a:solidFill>
                <a:cs typeface="Arial" charset="0"/>
              </a:rPr>
            </a:br>
            <a:r>
              <a:rPr lang="en-US" sz="1350" dirty="0">
                <a:solidFill>
                  <a:schemeClr val="tx1">
                    <a:lumMod val="75000"/>
                    <a:lumOff val="25000"/>
                  </a:schemeClr>
                </a:solidFill>
                <a:cs typeface="Arial" charset="0"/>
              </a:rPr>
              <a:t>Chapters</a:t>
            </a:r>
          </a:p>
        </p:txBody>
      </p:sp>
      <p:sp>
        <p:nvSpPr>
          <p:cNvPr id="74" name="Rectangle 73"/>
          <p:cNvSpPr/>
          <p:nvPr/>
        </p:nvSpPr>
        <p:spPr>
          <a:xfrm>
            <a:off x="19387" y="5650487"/>
            <a:ext cx="1488066" cy="808042"/>
          </a:xfrm>
          <a:prstGeom prst="rect">
            <a:avLst/>
          </a:prstGeom>
        </p:spPr>
        <p:txBody>
          <a:bodyPr wrap="square">
            <a:spAutoFit/>
          </a:bodyPr>
          <a:lstStyle/>
          <a:p>
            <a:pPr lvl="1" algn="ctr">
              <a:defRPr/>
            </a:pPr>
            <a:r>
              <a:rPr lang="en-US" sz="1951" b="1" dirty="0">
                <a:solidFill>
                  <a:schemeClr val="tx1">
                    <a:lumMod val="75000"/>
                    <a:lumOff val="25000"/>
                  </a:schemeClr>
                </a:solidFill>
                <a:cs typeface="Arial" charset="0"/>
              </a:rPr>
              <a:t>11,000+</a:t>
            </a:r>
            <a:r>
              <a:rPr lang="en-US" b="1" dirty="0">
                <a:solidFill>
                  <a:schemeClr val="tx1">
                    <a:lumMod val="75000"/>
                    <a:lumOff val="25000"/>
                  </a:schemeClr>
                </a:solidFill>
                <a:cs typeface="Arial" charset="0"/>
              </a:rPr>
              <a:t> </a:t>
            </a:r>
            <a:r>
              <a:rPr lang="en-US" sz="1350" dirty="0">
                <a:solidFill>
                  <a:schemeClr val="tx1">
                    <a:lumMod val="75000"/>
                    <a:lumOff val="25000"/>
                  </a:schemeClr>
                </a:solidFill>
                <a:cs typeface="Arial" charset="0"/>
              </a:rPr>
              <a:t/>
            </a:r>
            <a:br>
              <a:rPr lang="en-US" sz="1350" dirty="0">
                <a:solidFill>
                  <a:schemeClr val="tx1">
                    <a:lumMod val="75000"/>
                    <a:lumOff val="25000"/>
                  </a:schemeClr>
                </a:solidFill>
                <a:cs typeface="Arial" charset="0"/>
              </a:rPr>
            </a:br>
            <a:r>
              <a:rPr lang="en-US" sz="1350" dirty="0">
                <a:solidFill>
                  <a:schemeClr val="tx1">
                    <a:lumMod val="75000"/>
                    <a:lumOff val="25000"/>
                  </a:schemeClr>
                </a:solidFill>
                <a:cs typeface="Arial" charset="0"/>
              </a:rPr>
              <a:t>outside </a:t>
            </a:r>
            <a:br>
              <a:rPr lang="en-US" sz="1350" dirty="0">
                <a:solidFill>
                  <a:schemeClr val="tx1">
                    <a:lumMod val="75000"/>
                    <a:lumOff val="25000"/>
                  </a:schemeClr>
                </a:solidFill>
                <a:cs typeface="Arial" charset="0"/>
              </a:rPr>
            </a:br>
            <a:r>
              <a:rPr lang="en-US" sz="1350" dirty="0">
                <a:solidFill>
                  <a:schemeClr val="tx1">
                    <a:lumMod val="75000"/>
                    <a:lumOff val="25000"/>
                  </a:schemeClr>
                </a:solidFill>
                <a:cs typeface="Arial" charset="0"/>
              </a:rPr>
              <a:t>N.A.</a:t>
            </a:r>
          </a:p>
        </p:txBody>
      </p:sp>
      <p:sp>
        <p:nvSpPr>
          <p:cNvPr id="75" name="Rectangle 74"/>
          <p:cNvSpPr/>
          <p:nvPr/>
        </p:nvSpPr>
        <p:spPr>
          <a:xfrm>
            <a:off x="2070454" y="5622344"/>
            <a:ext cx="995719" cy="831125"/>
          </a:xfrm>
          <a:prstGeom prst="rect">
            <a:avLst/>
          </a:prstGeom>
        </p:spPr>
        <p:txBody>
          <a:bodyPr wrap="square">
            <a:spAutoFit/>
          </a:bodyPr>
          <a:lstStyle/>
          <a:p>
            <a:pPr algn="ctr">
              <a:defRPr/>
            </a:pPr>
            <a:r>
              <a:rPr lang="en-US" b="1" dirty="0" smtClean="0">
                <a:solidFill>
                  <a:schemeClr val="tx1">
                    <a:lumMod val="75000"/>
                    <a:lumOff val="25000"/>
                  </a:schemeClr>
                </a:solidFill>
                <a:cs typeface="Arial" charset="0"/>
              </a:rPr>
              <a:t>300</a:t>
            </a:r>
            <a:r>
              <a:rPr lang="en-US" sz="2101" b="1" dirty="0" smtClean="0">
                <a:solidFill>
                  <a:schemeClr val="tx1">
                    <a:lumMod val="75000"/>
                    <a:lumOff val="25000"/>
                  </a:schemeClr>
                </a:solidFill>
                <a:cs typeface="Arial" charset="0"/>
              </a:rPr>
              <a:t> </a:t>
            </a:r>
            <a:r>
              <a:rPr lang="en-US" sz="2101" b="1" dirty="0">
                <a:solidFill>
                  <a:schemeClr val="tx1">
                    <a:lumMod val="75000"/>
                    <a:lumOff val="25000"/>
                  </a:schemeClr>
                </a:solidFill>
                <a:cs typeface="Arial" charset="0"/>
              </a:rPr>
              <a:t/>
            </a:r>
            <a:br>
              <a:rPr lang="en-US" sz="2101" b="1" dirty="0">
                <a:solidFill>
                  <a:schemeClr val="tx1">
                    <a:lumMod val="75000"/>
                    <a:lumOff val="25000"/>
                  </a:schemeClr>
                </a:solidFill>
                <a:cs typeface="Arial" charset="0"/>
              </a:rPr>
            </a:br>
            <a:r>
              <a:rPr lang="en-US" sz="1350" dirty="0">
                <a:solidFill>
                  <a:schemeClr val="tx1">
                    <a:lumMod val="75000"/>
                    <a:lumOff val="25000"/>
                  </a:schemeClr>
                </a:solidFill>
                <a:cs typeface="Arial" charset="0"/>
              </a:rPr>
              <a:t>Student Chapters</a:t>
            </a:r>
          </a:p>
        </p:txBody>
      </p:sp>
      <p:sp>
        <p:nvSpPr>
          <p:cNvPr id="76" name="Content Placeholder 6">
            <a:extLst>
              <a:ext uri="{FF2B5EF4-FFF2-40B4-BE49-F238E27FC236}">
                <a16:creationId xmlns:a16="http://schemas.microsoft.com/office/drawing/2014/main" xmlns="" id="{C19E957F-91E5-4CB7-8136-8B9B3D7CF84A}"/>
              </a:ext>
            </a:extLst>
          </p:cNvPr>
          <p:cNvSpPr txBox="1">
            <a:spLocks/>
          </p:cNvSpPr>
          <p:nvPr/>
        </p:nvSpPr>
        <p:spPr>
          <a:xfrm>
            <a:off x="4449513" y="2624985"/>
            <a:ext cx="3429000" cy="2441278"/>
          </a:xfrm>
          <a:prstGeom prst="rect">
            <a:avLst/>
          </a:prstGeom>
        </p:spPr>
        <p:txBody>
          <a:bodyPr vert="horz" lIns="91440" tIns="45720" rIns="91440" bIns="45720" rtlCol="0" anchor="ctr">
            <a:noAutofit/>
          </a:bodyPr>
          <a:lstStyle>
            <a:lvl1pPr marL="214313" indent="-214313" algn="l" defTabSz="342900" rtl="0" eaLnBrk="1" latinLnBrk="0" hangingPunct="1">
              <a:spcBef>
                <a:spcPct val="20000"/>
              </a:spcBef>
              <a:spcAft>
                <a:spcPts val="450"/>
              </a:spcAft>
              <a:buClr>
                <a:schemeClr val="accent1">
                  <a:lumMod val="75000"/>
                </a:schemeClr>
              </a:buClr>
              <a:buSzPct val="145000"/>
              <a:buFont typeface="Arial"/>
              <a:buChar char="•"/>
              <a:defRPr sz="1800" kern="1200" cap="none">
                <a:solidFill>
                  <a:schemeClr val="tx1"/>
                </a:solidFill>
                <a:effectLst/>
                <a:latin typeface="+mn-lt"/>
                <a:ea typeface="+mn-ea"/>
                <a:cs typeface="+mn-cs"/>
              </a:defRPr>
            </a:lvl1pPr>
            <a:lvl2pPr marL="557213" indent="-214313" algn="l" defTabSz="342900" rtl="0" eaLnBrk="1" latinLnBrk="0" hangingPunct="1">
              <a:spcBef>
                <a:spcPct val="20000"/>
              </a:spcBef>
              <a:spcAft>
                <a:spcPts val="450"/>
              </a:spcAft>
              <a:buClr>
                <a:schemeClr val="accent1">
                  <a:lumMod val="75000"/>
                </a:schemeClr>
              </a:buClr>
              <a:buSzPct val="145000"/>
              <a:buFont typeface="Arial"/>
              <a:buChar char="•"/>
              <a:defRPr sz="1500" kern="1200" cap="none">
                <a:solidFill>
                  <a:schemeClr val="tx1"/>
                </a:solidFill>
                <a:effectLst/>
                <a:latin typeface="+mn-lt"/>
                <a:ea typeface="+mn-ea"/>
                <a:cs typeface="+mn-cs"/>
              </a:defRPr>
            </a:lvl2pPr>
            <a:lvl3pPr marL="900113" indent="-214313" algn="l" defTabSz="342900" rtl="0" eaLnBrk="1" latinLnBrk="0" hangingPunct="1">
              <a:spcBef>
                <a:spcPct val="20000"/>
              </a:spcBef>
              <a:spcAft>
                <a:spcPts val="450"/>
              </a:spcAft>
              <a:buClr>
                <a:schemeClr val="accent1">
                  <a:lumMod val="75000"/>
                </a:schemeClr>
              </a:buClr>
              <a:buSzPct val="145000"/>
              <a:buFont typeface="Arial"/>
              <a:buChar char="•"/>
              <a:defRPr sz="1350" kern="1200" cap="none">
                <a:solidFill>
                  <a:schemeClr val="tx1"/>
                </a:solidFill>
                <a:effectLst/>
                <a:latin typeface="+mn-lt"/>
                <a:ea typeface="+mn-ea"/>
                <a:cs typeface="+mn-cs"/>
              </a:defRPr>
            </a:lvl3pPr>
            <a:lvl4pPr marL="1157288" indent="-128588" algn="l" defTabSz="342900" rtl="0" eaLnBrk="1" latinLnBrk="0" hangingPunct="1">
              <a:spcBef>
                <a:spcPct val="20000"/>
              </a:spcBef>
              <a:spcAft>
                <a:spcPts val="450"/>
              </a:spcAft>
              <a:buClr>
                <a:schemeClr val="accent1">
                  <a:lumMod val="75000"/>
                </a:schemeClr>
              </a:buClr>
              <a:buSzPct val="145000"/>
              <a:buFont typeface="Arial"/>
              <a:buChar char="•"/>
              <a:defRPr sz="1200" kern="1200" cap="none">
                <a:solidFill>
                  <a:schemeClr val="tx1"/>
                </a:solidFill>
                <a:effectLst/>
                <a:latin typeface="+mn-lt"/>
                <a:ea typeface="+mn-ea"/>
                <a:cs typeface="+mn-cs"/>
              </a:defRPr>
            </a:lvl4pPr>
            <a:lvl5pPr marL="1500188" indent="-128588"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5pPr>
            <a:lvl6pPr marL="18859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6pPr>
            <a:lvl7pPr marL="22288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7pPr>
            <a:lvl8pPr marL="25717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8pPr>
            <a:lvl9pPr marL="29146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9pPr>
          </a:lstStyle>
          <a:p>
            <a:pPr>
              <a:buClr>
                <a:srgbClr val="00B0F0"/>
              </a:buClr>
              <a:buSzPct val="100000"/>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Industry Classification</a:t>
            </a:r>
          </a:p>
          <a:p>
            <a:pPr lvl="1">
              <a:buClr>
                <a:srgbClr val="00B0F0"/>
              </a:buClr>
              <a:buSzPct val="100000"/>
              <a:buFont typeface="Wingdings" panose="05000000000000000000" pitchFamily="2" charset="2"/>
              <a:buChar char="§"/>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Consulting engineers </a:t>
            </a:r>
          </a:p>
          <a:p>
            <a:pPr lvl="1">
              <a:buClr>
                <a:srgbClr val="00B0F0"/>
              </a:buClr>
              <a:buSzPct val="100000"/>
              <a:buFont typeface="Wingdings" panose="05000000000000000000" pitchFamily="2" charset="2"/>
              <a:buChar char="§"/>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Contractors </a:t>
            </a:r>
          </a:p>
          <a:p>
            <a:pPr lvl="1">
              <a:buClr>
                <a:srgbClr val="00B0F0"/>
              </a:buClr>
              <a:buSzPct val="100000"/>
              <a:buFont typeface="Wingdings" panose="05000000000000000000" pitchFamily="2" charset="2"/>
              <a:buChar char="§"/>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Manufacturers </a:t>
            </a:r>
          </a:p>
          <a:p>
            <a:pPr lvl="1">
              <a:buClr>
                <a:srgbClr val="00B0F0"/>
              </a:buClr>
              <a:buSzPct val="100000"/>
              <a:buFont typeface="Wingdings" panose="05000000000000000000" pitchFamily="2" charset="2"/>
              <a:buChar char="§"/>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Manufacturing representatives</a:t>
            </a:r>
          </a:p>
          <a:p>
            <a:pPr lvl="1">
              <a:buClr>
                <a:srgbClr val="00B0F0"/>
              </a:buClr>
              <a:buSzPct val="100000"/>
              <a:buFont typeface="Wingdings" panose="05000000000000000000" pitchFamily="2" charset="2"/>
              <a:buChar char="§"/>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Government, health and education </a:t>
            </a:r>
          </a:p>
          <a:p>
            <a:pPr lvl="1">
              <a:buClr>
                <a:srgbClr val="00B0F0"/>
              </a:buClr>
              <a:buSzPct val="100000"/>
              <a:buFont typeface="Wingdings" panose="05000000000000000000" pitchFamily="2" charset="2"/>
              <a:buChar char="§"/>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Design build </a:t>
            </a:r>
          </a:p>
          <a:p>
            <a:pPr lvl="1">
              <a:buClr>
                <a:srgbClr val="00B0F0"/>
              </a:buClr>
              <a:buSzPct val="100000"/>
              <a:buFont typeface="Wingdings" panose="05000000000000000000" pitchFamily="2" charset="2"/>
              <a:buChar char="§"/>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Architects </a:t>
            </a:r>
          </a:p>
          <a:p>
            <a:pPr>
              <a:buClr>
                <a:srgbClr val="00B0F0"/>
              </a:buClr>
              <a:buSzPct val="100000"/>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U.S./Canada (45,000+)</a:t>
            </a:r>
          </a:p>
          <a:p>
            <a:pPr>
              <a:buClr>
                <a:srgbClr val="00B0F0"/>
              </a:buClr>
              <a:buSzPct val="100000"/>
              <a:defRPr/>
            </a:pPr>
            <a:r>
              <a:rPr lang="en-US" altLang="en-US" sz="2200" dirty="0">
                <a:solidFill>
                  <a:schemeClr val="tx1">
                    <a:lumMod val="85000"/>
                    <a:lumOff val="15000"/>
                  </a:schemeClr>
                </a:solidFill>
                <a:latin typeface="Corbel" panose="020B0503020204020204" pitchFamily="34" charset="0"/>
                <a:cs typeface="Arial" panose="020B0604020202020204" pitchFamily="34" charset="0"/>
              </a:rPr>
              <a:t>Global (12,000+)</a:t>
            </a:r>
          </a:p>
          <a:p>
            <a:pPr marL="0" indent="0">
              <a:buFont typeface="Arial"/>
              <a:buNone/>
              <a:defRPr/>
            </a:pPr>
            <a:endParaRPr lang="en-US" altLang="en-US" sz="2200" dirty="0">
              <a:solidFill>
                <a:schemeClr val="tx1">
                  <a:lumMod val="85000"/>
                  <a:lumOff val="15000"/>
                </a:schemeClr>
              </a:solidFill>
              <a:latin typeface="Corbel" panose="020B0503020204020204" pitchFamily="34" charset="0"/>
              <a:cs typeface="Arial" panose="020B0604020202020204" pitchFamily="34" charset="0"/>
            </a:endParaRPr>
          </a:p>
        </p:txBody>
      </p:sp>
    </p:spTree>
    <p:extLst>
      <p:ext uri="{BB962C8B-B14F-4D97-AF65-F5344CB8AC3E}">
        <p14:creationId xmlns:p14="http://schemas.microsoft.com/office/powerpoint/2010/main" val="939050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433513" y="450850"/>
            <a:ext cx="6348412" cy="1320800"/>
          </a:xfrm>
        </p:spPr>
        <p:txBody>
          <a:bodyPr/>
          <a:lstStyle/>
          <a:p>
            <a:pPr>
              <a:defRPr/>
            </a:pPr>
            <a:r>
              <a:rPr lang="en-US" altLang="en-US" sz="4000" dirty="0"/>
              <a:t>Refrigeration </a:t>
            </a:r>
            <a:br>
              <a:rPr lang="en-US" altLang="en-US" sz="4000" dirty="0"/>
            </a:br>
            <a:r>
              <a:rPr lang="en-US" altLang="en-US" sz="4000" dirty="0"/>
              <a:t>Commissioning Guide</a:t>
            </a:r>
          </a:p>
        </p:txBody>
      </p:sp>
      <p:sp>
        <p:nvSpPr>
          <p:cNvPr id="59394" name="Content Placeholder 2"/>
          <p:cNvSpPr>
            <a:spLocks noGrp="1"/>
          </p:cNvSpPr>
          <p:nvPr>
            <p:ph sz="half" idx="1"/>
          </p:nvPr>
        </p:nvSpPr>
        <p:spPr>
          <a:xfrm>
            <a:off x="457200" y="2133600"/>
            <a:ext cx="4267200" cy="4525963"/>
          </a:xfrm>
        </p:spPr>
        <p:txBody>
          <a:bodyPr/>
          <a:lstStyle/>
          <a:p>
            <a:pPr>
              <a:buFont typeface="Arial" charset="0"/>
              <a:buChar char="•"/>
            </a:pPr>
            <a:r>
              <a:rPr lang="en-US" altLang="en-US" sz="2400" dirty="0">
                <a:solidFill>
                  <a:schemeClr val="tx2"/>
                </a:solidFill>
                <a:latin typeface="Corbel" charset="0"/>
                <a:ea typeface="Verdana" charset="0"/>
                <a:cs typeface="Verdana" charset="0"/>
              </a:rPr>
              <a:t>Sixty percent of energy use in supermarkets is attributed to refrigeration</a:t>
            </a:r>
          </a:p>
          <a:p>
            <a:pPr>
              <a:buFont typeface="Arial" charset="0"/>
              <a:buChar char="•"/>
            </a:pPr>
            <a:r>
              <a:rPr lang="en-US" altLang="en-US" sz="2400" dirty="0">
                <a:solidFill>
                  <a:schemeClr val="tx2"/>
                </a:solidFill>
                <a:latin typeface="Corbel" charset="0"/>
                <a:ea typeface="Verdana" charset="0"/>
                <a:cs typeface="Verdana" charset="0"/>
              </a:rPr>
              <a:t>Studies have shown commissioning could result in 7 to 25 percent energy savings. </a:t>
            </a:r>
          </a:p>
          <a:p>
            <a:pPr>
              <a:buFont typeface="Arial" charset="0"/>
              <a:buChar char="•"/>
            </a:pPr>
            <a:r>
              <a:rPr lang="en-US" altLang="en-US" sz="2400" dirty="0">
                <a:solidFill>
                  <a:schemeClr val="tx2"/>
                </a:solidFill>
                <a:latin typeface="Corbel" charset="0"/>
                <a:ea typeface="Verdana" charset="0"/>
                <a:cs typeface="Verdana" charset="0"/>
              </a:rPr>
              <a:t>Guide outlines a commissioning process that would result in substantial savings</a:t>
            </a:r>
          </a:p>
        </p:txBody>
      </p:sp>
      <p:pic>
        <p:nvPicPr>
          <p:cNvPr id="12292" name="Picture 2" descr="H:\PR\Images\Publication Images\otherpubs\RefCxGuide_FrontCover.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849938" y="2590800"/>
            <a:ext cx="3294062" cy="4267200"/>
          </a:xfrm>
          <a:effectLst>
            <a:outerShdw blurRad="292100" dist="139700" dir="2700000" algn="tl" rotWithShape="0">
              <a:srgbClr val="333333">
                <a:alpha val="64998"/>
              </a:srgbClr>
            </a:outerShdw>
          </a:effectLst>
        </p:spPr>
      </p:pic>
    </p:spTree>
    <p:extLst>
      <p:ext uri="{BB962C8B-B14F-4D97-AF65-F5344CB8AC3E}">
        <p14:creationId xmlns:p14="http://schemas.microsoft.com/office/powerpoint/2010/main" val="13030514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3"/>
          <p:cNvSpPr>
            <a:spLocks noGrp="1"/>
          </p:cNvSpPr>
          <p:nvPr>
            <p:ph type="ctrTitle"/>
          </p:nvPr>
        </p:nvSpPr>
        <p:spPr>
          <a:xfrm>
            <a:off x="533400" y="2362200"/>
            <a:ext cx="6153049" cy="1234678"/>
          </a:xfrm>
        </p:spPr>
        <p:txBody>
          <a:bodyPr>
            <a:normAutofit/>
          </a:bodyPr>
          <a:lstStyle/>
          <a:p>
            <a:pPr algn="l"/>
            <a:r>
              <a:rPr lang="en-US" altLang="en-US" b="1" dirty="0">
                <a:solidFill>
                  <a:schemeClr val="bg1"/>
                </a:solidFill>
                <a:latin typeface="Corbel" panose="020B0503020204020204" pitchFamily="34" charset="0"/>
              </a:rPr>
              <a:t>Thank You</a:t>
            </a:r>
          </a:p>
        </p:txBody>
      </p:sp>
      <p:sp>
        <p:nvSpPr>
          <p:cNvPr id="3" name="Content Placeholder 2">
            <a:extLst>
              <a:ext uri="{FF2B5EF4-FFF2-40B4-BE49-F238E27FC236}">
                <a16:creationId xmlns:a16="http://schemas.microsoft.com/office/drawing/2014/main" xmlns="" id="{3A7B4B28-4FE6-4B0A-8C46-57ADFE0FA908}"/>
              </a:ext>
            </a:extLst>
          </p:cNvPr>
          <p:cNvSpPr txBox="1">
            <a:spLocks/>
          </p:cNvSpPr>
          <p:nvPr/>
        </p:nvSpPr>
        <p:spPr>
          <a:xfrm>
            <a:off x="457200" y="4038600"/>
            <a:ext cx="8458200" cy="449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0B0F0"/>
              </a:buClr>
              <a:buFont typeface="Arial"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Clr>
                <a:schemeClr val="tx1">
                  <a:lumMod val="75000"/>
                  <a:lumOff val="25000"/>
                </a:schemeClr>
              </a:buClr>
              <a:buFont typeface="Arial"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chemeClr val="tx1">
                  <a:lumMod val="75000"/>
                  <a:lumOff val="25000"/>
                </a:schemeClr>
              </a:buClr>
              <a:buFont typeface="Arial"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pPr>
            <a:endParaRPr lang="en-US" sz="2025" dirty="0">
              <a:solidFill>
                <a:schemeClr val="bg1"/>
              </a:solidFill>
              <a:latin typeface="Corbel" panose="020B0503020204020204" pitchFamily="34" charset="0"/>
            </a:endParaRPr>
          </a:p>
          <a:p>
            <a:pPr marL="0" indent="0">
              <a:buFont typeface="Arial" pitchFamily="34" charset="0"/>
              <a:buNone/>
            </a:pPr>
            <a:r>
              <a:rPr lang="en-US" altLang="en-US" sz="2000" dirty="0">
                <a:solidFill>
                  <a:schemeClr val="bg1"/>
                </a:solidFill>
                <a:latin typeface="Corbel" panose="020B0503020204020204" pitchFamily="34" charset="0"/>
              </a:rPr>
              <a:t>To Join or Renew - </a:t>
            </a:r>
            <a:r>
              <a:rPr lang="en-US" altLang="en-US" sz="2000" dirty="0">
                <a:solidFill>
                  <a:schemeClr val="bg1"/>
                </a:solidFill>
                <a:latin typeface="Corbel" panose="020B0503020204020204" pitchFamily="34" charset="0"/>
              </a:rPr>
              <a:t>www.ashrae.org</a:t>
            </a:r>
            <a:r>
              <a:rPr lang="en-US" altLang="en-US" sz="2000" dirty="0">
                <a:solidFill>
                  <a:schemeClr val="bg1"/>
                </a:solidFill>
                <a:latin typeface="Corbel" panose="020B0503020204020204" pitchFamily="34" charset="0"/>
              </a:rPr>
              <a:t>/join</a:t>
            </a:r>
          </a:p>
          <a:p>
            <a:pPr marL="0" indent="0">
              <a:buFont typeface="Arial" pitchFamily="34" charset="0"/>
              <a:buNone/>
            </a:pPr>
            <a:r>
              <a:rPr lang="en-US" altLang="en-US" sz="2000" dirty="0">
                <a:solidFill>
                  <a:schemeClr val="bg1"/>
                </a:solidFill>
                <a:latin typeface="Corbel" panose="020B0503020204020204" pitchFamily="34" charset="0"/>
              </a:rPr>
              <a:t>To Get More Involved - </a:t>
            </a:r>
            <a:r>
              <a:rPr lang="en-US" altLang="en-US" sz="2000" dirty="0" smtClean="0">
                <a:solidFill>
                  <a:schemeClr val="bg1"/>
                </a:solidFill>
                <a:latin typeface="Corbel" panose="020B0503020204020204" pitchFamily="34" charset="0"/>
              </a:rPr>
              <a:t>www.ashrae.org</a:t>
            </a:r>
            <a:r>
              <a:rPr lang="en-US" altLang="en-US" sz="2000" dirty="0" smtClean="0">
                <a:solidFill>
                  <a:schemeClr val="bg1"/>
                </a:solidFill>
                <a:latin typeface="Corbel" panose="020B0503020204020204" pitchFamily="34" charset="0"/>
              </a:rPr>
              <a:t>/volunteer</a:t>
            </a:r>
          </a:p>
          <a:p>
            <a:pPr marL="0" indent="0">
              <a:buNone/>
            </a:pPr>
            <a:r>
              <a:rPr lang="en-US" sz="1800" b="1" dirty="0">
                <a:solidFill>
                  <a:schemeClr val="bg1"/>
                </a:solidFill>
                <a:latin typeface="Corbel" panose="020B0503020204020204" pitchFamily="34" charset="0"/>
              </a:rPr>
              <a:t>2018 ASHRAE Winter Conference and AHR Expo</a:t>
            </a:r>
            <a:r>
              <a:rPr lang="en-US" sz="1800" dirty="0">
                <a:solidFill>
                  <a:schemeClr val="bg1"/>
                </a:solidFill>
                <a:latin typeface="Corbel" panose="020B0503020204020204" pitchFamily="34" charset="0"/>
              </a:rPr>
              <a:t>: January 20-24, 2018 – Chicago, IL. </a:t>
            </a:r>
          </a:p>
          <a:p>
            <a:pPr marL="0" indent="0">
              <a:buFont typeface="Arial" pitchFamily="34" charset="0"/>
              <a:buNone/>
            </a:pPr>
            <a:r>
              <a:rPr lang="en-US" altLang="en-US" sz="2000" dirty="0" smtClean="0">
                <a:solidFill>
                  <a:schemeClr val="bg1"/>
                </a:solidFill>
                <a:latin typeface="Corbel" panose="020B0503020204020204" pitchFamily="34" charset="0"/>
              </a:rPr>
              <a:t> </a:t>
            </a:r>
            <a:endParaRPr lang="en-US" altLang="en-US" sz="2000" dirty="0">
              <a:solidFill>
                <a:schemeClr val="bg1"/>
              </a:solidFill>
              <a:latin typeface="Corbel" panose="020B0503020204020204" pitchFamily="34" charset="0"/>
            </a:endParaRPr>
          </a:p>
          <a:p>
            <a:pPr>
              <a:lnSpc>
                <a:spcPct val="120000"/>
              </a:lnSpc>
            </a:pPr>
            <a:endParaRPr lang="en-US" sz="2025" dirty="0">
              <a:solidFill>
                <a:schemeClr val="bg1"/>
              </a:solidFill>
              <a:latin typeface="Corbel" panose="020B0503020204020204" pitchFamily="34" charset="0"/>
            </a:endParaRPr>
          </a:p>
          <a:p>
            <a:pPr marL="0" indent="0">
              <a:buFont typeface="Arial" pitchFamily="34" charset="0"/>
              <a:buNone/>
            </a:pPr>
            <a:endParaRPr lang="en-US" dirty="0">
              <a:solidFill>
                <a:schemeClr val="bg1"/>
              </a:solidFill>
              <a:latin typeface="Corbel" panose="020B0503020204020204" pitchFamily="34" charset="0"/>
            </a:endParaRPr>
          </a:p>
        </p:txBody>
      </p:sp>
    </p:spTree>
    <p:extLst>
      <p:ext uri="{BB962C8B-B14F-4D97-AF65-F5344CB8AC3E}">
        <p14:creationId xmlns:p14="http://schemas.microsoft.com/office/powerpoint/2010/main" val="22357269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75419"/>
            <a:ext cx="8839200" cy="563562"/>
          </a:xfrm>
        </p:spPr>
        <p:txBody>
          <a:bodyPr>
            <a:noAutofit/>
          </a:bodyPr>
          <a:lstStyle/>
          <a:p>
            <a:r>
              <a:rPr lang="en-US" sz="2800" dirty="0">
                <a:latin typeface="Corbel" panose="020B0503020204020204" pitchFamily="34" charset="0"/>
              </a:rPr>
              <a:t>ASHRAE Overview</a:t>
            </a:r>
          </a:p>
        </p:txBody>
      </p:sp>
      <p:sp>
        <p:nvSpPr>
          <p:cNvPr id="4" name="Slide Number Placeholder 3"/>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3</a:t>
            </a:fld>
            <a:endParaRPr lang="en-US" dirty="0">
              <a:latin typeface="Corbel" panose="020B0503020204020204" pitchFamily="34" charset="0"/>
            </a:endParaRPr>
          </a:p>
        </p:txBody>
      </p:sp>
      <p:sp>
        <p:nvSpPr>
          <p:cNvPr id="9" name="Title 1">
            <a:extLst>
              <a:ext uri="{FF2B5EF4-FFF2-40B4-BE49-F238E27FC236}">
                <a16:creationId xmlns:a16="http://schemas.microsoft.com/office/drawing/2014/main" xmlns="" id="{58187F32-5597-4878-9A22-F9D0428433BC}"/>
              </a:ext>
            </a:extLst>
          </p:cNvPr>
          <p:cNvSpPr txBox="1">
            <a:spLocks/>
          </p:cNvSpPr>
          <p:nvPr/>
        </p:nvSpPr>
        <p:spPr>
          <a:xfrm>
            <a:off x="457201" y="1740170"/>
            <a:ext cx="3962400" cy="3604337"/>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buClr>
                <a:srgbClr val="00B0F0"/>
              </a:buClr>
            </a:pPr>
            <a:r>
              <a:rPr lang="en-US" sz="2400" b="1" dirty="0">
                <a:latin typeface="Corbel" panose="020B0503020204020204" pitchFamily="34" charset="0"/>
              </a:rPr>
              <a:t>What We Do</a:t>
            </a:r>
          </a:p>
          <a:p>
            <a:pPr>
              <a:buClr>
                <a:srgbClr val="00B0F0"/>
              </a:buCl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Serve as pipeline for technical information to members, chapters and companies</a:t>
            </a:r>
          </a:p>
          <a:p>
            <a:pPr marL="428625" indent="-428625">
              <a:buClr>
                <a:srgbClr val="00B0F0"/>
              </a:buClr>
              <a:buFont typeface="Arial" panose="020B0604020202020204" pitchFamily="34" charset="0"/>
              <a:buChar cha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Create standards and technical guidelines to serve built environment</a:t>
            </a:r>
          </a:p>
          <a:p>
            <a:pPr marL="428625" indent="-428625">
              <a:buClr>
                <a:srgbClr val="00B0F0"/>
              </a:buClr>
              <a:buFont typeface="Arial" panose="020B0604020202020204" pitchFamily="34" charset="0"/>
              <a:buChar cha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Offer continuing education for industry professionals</a:t>
            </a:r>
          </a:p>
          <a:p>
            <a:pPr marL="428625" indent="-428625">
              <a:buClr>
                <a:srgbClr val="00B0F0"/>
              </a:buClr>
              <a:buFont typeface="Arial" panose="020B0604020202020204" pitchFamily="34" charset="0"/>
              <a:buChar cha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Serve as networking tool for industry professionals</a:t>
            </a:r>
          </a:p>
        </p:txBody>
      </p:sp>
      <p:sp>
        <p:nvSpPr>
          <p:cNvPr id="10" name="Title 1">
            <a:extLst>
              <a:ext uri="{FF2B5EF4-FFF2-40B4-BE49-F238E27FC236}">
                <a16:creationId xmlns:a16="http://schemas.microsoft.com/office/drawing/2014/main" xmlns="" id="{A42A4144-65AF-42F7-A2CB-828FF33FE28D}"/>
              </a:ext>
            </a:extLst>
          </p:cNvPr>
          <p:cNvSpPr txBox="1">
            <a:spLocks/>
          </p:cNvSpPr>
          <p:nvPr/>
        </p:nvSpPr>
        <p:spPr>
          <a:xfrm>
            <a:off x="5196840" y="1905000"/>
            <a:ext cx="3962400" cy="3604337"/>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buClr>
                <a:srgbClr val="00B0F0"/>
              </a:buClr>
            </a:pPr>
            <a:r>
              <a:rPr lang="en-US" sz="2400" b="1" dirty="0">
                <a:latin typeface="Corbel" panose="020B0503020204020204" pitchFamily="34" charset="0"/>
              </a:rPr>
              <a:t>How We Do It</a:t>
            </a:r>
          </a:p>
          <a:p>
            <a:pPr>
              <a:buClr>
                <a:srgbClr val="00B0F0"/>
              </a:buCl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27 standing committees </a:t>
            </a:r>
          </a:p>
          <a:p>
            <a:pPr marL="428625" indent="-428625">
              <a:buClr>
                <a:srgbClr val="00B0F0"/>
              </a:buClr>
              <a:buFont typeface="Arial" panose="020B0604020202020204" pitchFamily="34" charset="0"/>
              <a:buChar cha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130 standards and guidelines committees</a:t>
            </a:r>
          </a:p>
          <a:p>
            <a:pPr marL="428625" indent="-428625">
              <a:buClr>
                <a:srgbClr val="00B0F0"/>
              </a:buClr>
              <a:buFont typeface="Arial" panose="020B0604020202020204" pitchFamily="34" charset="0"/>
              <a:buChar cha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100+ technical committees</a:t>
            </a:r>
          </a:p>
          <a:p>
            <a:pPr marL="428625" indent="-428625">
              <a:buClr>
                <a:srgbClr val="00B0F0"/>
              </a:buClr>
              <a:buFont typeface="Arial" panose="020B0604020202020204" pitchFamily="34" charset="0"/>
              <a:buChar cha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300+ publications</a:t>
            </a:r>
          </a:p>
          <a:p>
            <a:pPr marL="428625" indent="-428625">
              <a:buClr>
                <a:srgbClr val="00B0F0"/>
              </a:buClr>
              <a:buFont typeface="Arial" panose="020B0604020202020204" pitchFamily="34" charset="0"/>
              <a:buChar cha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Six certification programs</a:t>
            </a:r>
          </a:p>
          <a:p>
            <a:pPr marL="428625" indent="-428625">
              <a:buClr>
                <a:srgbClr val="00B0F0"/>
              </a:buClr>
              <a:buFont typeface="Arial" panose="020B0604020202020204" pitchFamily="34" charset="0"/>
              <a:buChar cha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100+ educational courses</a:t>
            </a:r>
          </a:p>
          <a:p>
            <a:pPr marL="428625" indent="-428625">
              <a:buClr>
                <a:srgbClr val="00B0F0"/>
              </a:buClr>
              <a:buFont typeface="Arial" panose="020B0604020202020204" pitchFamily="34" charset="0"/>
              <a:buChar char="•"/>
            </a:pPr>
            <a:endParaRPr lang="en-US" sz="2000" dirty="0">
              <a:latin typeface="Corbel" panose="020B0503020204020204" pitchFamily="34" charset="0"/>
            </a:endParaRPr>
          </a:p>
          <a:p>
            <a:pPr marL="428625" indent="-428625">
              <a:buClr>
                <a:srgbClr val="00B0F0"/>
              </a:buClr>
              <a:buFont typeface="Arial" panose="020B0604020202020204" pitchFamily="34" charset="0"/>
              <a:buChar char="•"/>
            </a:pPr>
            <a:r>
              <a:rPr lang="en-US" sz="2000" dirty="0">
                <a:latin typeface="Corbel" panose="020B0503020204020204" pitchFamily="34" charset="0"/>
              </a:rPr>
              <a:t>Research</a:t>
            </a:r>
          </a:p>
        </p:txBody>
      </p:sp>
    </p:spTree>
    <p:extLst>
      <p:ext uri="{BB962C8B-B14F-4D97-AF65-F5344CB8AC3E}">
        <p14:creationId xmlns:p14="http://schemas.microsoft.com/office/powerpoint/2010/main" val="21356501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ASHRAE’s Interest</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58904" y="4972453"/>
            <a:ext cx="1371960" cy="948939"/>
          </a:xfrm>
          <a:prstGeom prst="rect">
            <a:avLst/>
          </a:prstGeom>
        </p:spPr>
      </p:pic>
      <p:pic>
        <p:nvPicPr>
          <p:cNvPr id="1026" name="Picture 2" descr="Image result for ashrae standard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59" y="2400032"/>
            <a:ext cx="3215525" cy="212939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228600" y="1648846"/>
            <a:ext cx="4570809" cy="4401205"/>
          </a:xfrm>
          <a:prstGeom prst="rect">
            <a:avLst/>
          </a:prstGeom>
        </p:spPr>
        <p:txBody>
          <a:bodyPr>
            <a:spAutoFit/>
          </a:bodyPr>
          <a:lstStyle/>
          <a:p>
            <a:pPr marL="457200" indent="-457200">
              <a:buFont typeface="Arial" charset="0"/>
              <a:buChar char="•"/>
            </a:pPr>
            <a:r>
              <a:rPr lang="en-US" sz="2800" dirty="0">
                <a:solidFill>
                  <a:schemeClr val="tx1">
                    <a:lumMod val="75000"/>
                    <a:lumOff val="25000"/>
                  </a:schemeClr>
                </a:solidFill>
                <a:latin typeface="Corbel" panose="020B0503020204020204" pitchFamily="34" charset="0"/>
              </a:rPr>
              <a:t>ASHRAE </a:t>
            </a:r>
            <a:r>
              <a:rPr lang="en-US" sz="2800" dirty="0" smtClean="0">
                <a:solidFill>
                  <a:schemeClr val="tx1">
                    <a:lumMod val="75000"/>
                    <a:lumOff val="25000"/>
                  </a:schemeClr>
                </a:solidFill>
                <a:latin typeface="Corbel" panose="020B0503020204020204" pitchFamily="34" charset="0"/>
              </a:rPr>
              <a:t>contributes </a:t>
            </a:r>
            <a:r>
              <a:rPr lang="en-US" sz="2800" dirty="0">
                <a:solidFill>
                  <a:schemeClr val="tx1">
                    <a:lumMod val="75000"/>
                    <a:lumOff val="25000"/>
                  </a:schemeClr>
                </a:solidFill>
                <a:latin typeface="Corbel" panose="020B0503020204020204" pitchFamily="34" charset="0"/>
              </a:rPr>
              <a:t>to the successful effort to phase out the ozone-depleting CFC and HCFC </a:t>
            </a:r>
            <a:r>
              <a:rPr lang="en-US" sz="2800" dirty="0" smtClean="0">
                <a:solidFill>
                  <a:schemeClr val="tx1">
                    <a:lumMod val="75000"/>
                    <a:lumOff val="25000"/>
                  </a:schemeClr>
                </a:solidFill>
                <a:latin typeface="Corbel" panose="020B0503020204020204" pitchFamily="34" charset="0"/>
              </a:rPr>
              <a:t>refrigerants</a:t>
            </a:r>
          </a:p>
          <a:p>
            <a:pPr marL="457200" indent="-457200">
              <a:buFont typeface="Arial" charset="0"/>
              <a:buChar char="•"/>
            </a:pPr>
            <a:r>
              <a:rPr lang="en-US" sz="2800" dirty="0" smtClean="0">
                <a:solidFill>
                  <a:schemeClr val="tx1">
                    <a:lumMod val="75000"/>
                    <a:lumOff val="25000"/>
                  </a:schemeClr>
                </a:solidFill>
                <a:latin typeface="Corbel" panose="020B0503020204020204" pitchFamily="34" charset="0"/>
              </a:rPr>
              <a:t>ASHRAE contributes to sustainable buildings, reduce energy use and energy efficiency of HVAC&amp;R systems</a:t>
            </a:r>
            <a:endParaRPr lang="en-US" sz="2800" dirty="0">
              <a:solidFill>
                <a:schemeClr val="tx1">
                  <a:lumMod val="75000"/>
                  <a:lumOff val="25000"/>
                </a:schemeClr>
              </a:solidFill>
              <a:latin typeface="Corbel" panose="020B0503020204020204" pitchFamily="34" charset="0"/>
            </a:endParaRPr>
          </a:p>
        </p:txBody>
      </p:sp>
    </p:spTree>
    <p:extLst>
      <p:ext uri="{BB962C8B-B14F-4D97-AF65-F5344CB8AC3E}">
        <p14:creationId xmlns:p14="http://schemas.microsoft.com/office/powerpoint/2010/main" val="3973957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75419"/>
            <a:ext cx="8839200" cy="563562"/>
          </a:xfrm>
        </p:spPr>
        <p:txBody>
          <a:bodyPr>
            <a:noAutofit/>
          </a:bodyPr>
          <a:lstStyle/>
          <a:p>
            <a:r>
              <a:rPr lang="en-US" sz="2800" dirty="0">
                <a:latin typeface="Corbel" panose="020B0503020204020204" pitchFamily="34" charset="0"/>
              </a:rPr>
              <a:t>ASHRAE Initiatives on Refrigerants</a:t>
            </a:r>
          </a:p>
        </p:txBody>
      </p:sp>
      <p:sp>
        <p:nvSpPr>
          <p:cNvPr id="4" name="Slide Number Placeholder 3"/>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5</a:t>
            </a:fld>
            <a:endParaRPr lang="en-US" dirty="0">
              <a:latin typeface="Corbel" panose="020B0503020204020204" pitchFamily="34" charset="0"/>
            </a:endParaRPr>
          </a:p>
        </p:txBody>
      </p:sp>
      <p:sp>
        <p:nvSpPr>
          <p:cNvPr id="7" name="Title 1">
            <a:extLst>
              <a:ext uri="{FF2B5EF4-FFF2-40B4-BE49-F238E27FC236}">
                <a16:creationId xmlns:a16="http://schemas.microsoft.com/office/drawing/2014/main" xmlns="" id="{E1589440-25CD-4C3E-AE32-E2CFEE6A684A}"/>
              </a:ext>
            </a:extLst>
          </p:cNvPr>
          <p:cNvSpPr txBox="1">
            <a:spLocks/>
          </p:cNvSpPr>
          <p:nvPr/>
        </p:nvSpPr>
        <p:spPr>
          <a:xfrm>
            <a:off x="266700" y="1524000"/>
            <a:ext cx="8328134" cy="47244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buClr>
                <a:srgbClr val="00B0F0"/>
              </a:buClr>
            </a:pPr>
            <a:r>
              <a:rPr lang="en-US" sz="2800" b="1" dirty="0">
                <a:latin typeface="Corbel" panose="020B0503020204020204" pitchFamily="34" charset="0"/>
              </a:rPr>
              <a:t>Overview</a:t>
            </a: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a:p>
            <a:pPr marL="428625" indent="-428625">
              <a:buClr>
                <a:srgbClr val="00B0F0"/>
              </a:buClr>
              <a:buFont typeface="Arial" panose="020B0604020202020204" pitchFamily="34" charset="0"/>
              <a:buChar char="•"/>
            </a:pPr>
            <a:r>
              <a:rPr lang="en-US" sz="2400" dirty="0">
                <a:latin typeface="Corbel" panose="020B0503020204020204" pitchFamily="34" charset="0"/>
              </a:rPr>
              <a:t>Innovative technologies and research enables the HVAC&amp;R industry to create a more sustainable built environment</a:t>
            </a: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a:p>
            <a:pPr marL="428625" indent="-428625">
              <a:buClr>
                <a:srgbClr val="00B0F0"/>
              </a:buClr>
              <a:buFont typeface="Arial" panose="020B0604020202020204" pitchFamily="34" charset="0"/>
              <a:buChar char="•"/>
            </a:pPr>
            <a:r>
              <a:rPr lang="en-US" sz="2400" dirty="0">
                <a:latin typeface="Corbel" panose="020B0503020204020204" pitchFamily="34" charset="0"/>
              </a:rPr>
              <a:t>Nowhere are such rapid changes occurring as in the flammable refrigerants field</a:t>
            </a: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a:p>
            <a:pPr marL="428625" indent="-428625">
              <a:buClr>
                <a:srgbClr val="00B0F0"/>
              </a:buClr>
              <a:buFont typeface="Arial" panose="020B0604020202020204" pitchFamily="34" charset="0"/>
              <a:buChar char="•"/>
            </a:pPr>
            <a:r>
              <a:rPr lang="en-US" sz="2400" dirty="0">
                <a:latin typeface="Corbel" panose="020B0503020204020204" pitchFamily="34" charset="0"/>
              </a:rPr>
              <a:t>Regulations – along with an ever-growing concern for the environment – have made flammable refrigerants one of the more prevalent topics for the HVAC&amp;R industry within the past five years</a:t>
            </a: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p:txBody>
      </p:sp>
    </p:spTree>
    <p:extLst>
      <p:ext uri="{BB962C8B-B14F-4D97-AF65-F5344CB8AC3E}">
        <p14:creationId xmlns:p14="http://schemas.microsoft.com/office/powerpoint/2010/main" val="371882066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75419"/>
            <a:ext cx="8839200" cy="563562"/>
          </a:xfrm>
        </p:spPr>
        <p:txBody>
          <a:bodyPr>
            <a:noAutofit/>
          </a:bodyPr>
          <a:lstStyle/>
          <a:p>
            <a:r>
              <a:rPr lang="en-US" sz="2800" dirty="0" smtClean="0">
                <a:latin typeface="Corbel" panose="020B0503020204020204" pitchFamily="34" charset="0"/>
              </a:rPr>
              <a:t>Low-GWP Alternatives</a:t>
            </a:r>
            <a:endParaRPr lang="en-US" sz="2800" dirty="0">
              <a:latin typeface="Corbel" panose="020B0503020204020204" pitchFamily="34" charset="0"/>
            </a:endParaRPr>
          </a:p>
        </p:txBody>
      </p:sp>
      <p:sp>
        <p:nvSpPr>
          <p:cNvPr id="4" name="Slide Number Placeholder 3"/>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6</a:t>
            </a:fld>
            <a:endParaRPr lang="en-US" dirty="0">
              <a:latin typeface="Corbel" panose="020B0503020204020204" pitchFamily="34" charset="0"/>
            </a:endParaRPr>
          </a:p>
        </p:txBody>
      </p:sp>
      <p:sp>
        <p:nvSpPr>
          <p:cNvPr id="7" name="Title 1">
            <a:extLst>
              <a:ext uri="{FF2B5EF4-FFF2-40B4-BE49-F238E27FC236}">
                <a16:creationId xmlns:a16="http://schemas.microsoft.com/office/drawing/2014/main" xmlns="" id="{E1589440-25CD-4C3E-AE32-E2CFEE6A684A}"/>
              </a:ext>
            </a:extLst>
          </p:cNvPr>
          <p:cNvSpPr txBox="1">
            <a:spLocks/>
          </p:cNvSpPr>
          <p:nvPr/>
        </p:nvSpPr>
        <p:spPr>
          <a:xfrm>
            <a:off x="484133" y="990600"/>
            <a:ext cx="8328134" cy="34290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buClr>
                <a:srgbClr val="00B0F0"/>
              </a:buClr>
            </a:pPr>
            <a:endParaRPr lang="en-US" sz="2400" dirty="0">
              <a:latin typeface="Corbel" panose="020B0503020204020204" pitchFamily="34" charset="0"/>
            </a:endParaRPr>
          </a:p>
          <a:p>
            <a:pPr>
              <a:buClr>
                <a:srgbClr val="00B0F0"/>
              </a:buClr>
            </a:pPr>
            <a:r>
              <a:rPr lang="en-US" sz="2400" dirty="0">
                <a:latin typeface="Corbel" panose="020B0503020204020204" pitchFamily="34" charset="0"/>
              </a:rPr>
              <a:t>I</a:t>
            </a:r>
            <a:r>
              <a:rPr lang="en-US" sz="2400" dirty="0" smtClean="0">
                <a:latin typeface="Corbel" panose="020B0503020204020204" pitchFamily="34" charset="0"/>
              </a:rPr>
              <a:t>dentify </a:t>
            </a:r>
            <a:r>
              <a:rPr lang="en-US" sz="2400" dirty="0">
                <a:latin typeface="Corbel" panose="020B0503020204020204" pitchFamily="34" charset="0"/>
              </a:rPr>
              <a:t>low-GWP alternatives, taking into consideration the following criteria: </a:t>
            </a:r>
            <a:endParaRPr lang="en-US" sz="2400" dirty="0" smtClean="0">
              <a:latin typeface="Corbel" panose="020B0503020204020204" pitchFamily="34" charset="0"/>
            </a:endParaRPr>
          </a:p>
          <a:p>
            <a:pPr>
              <a:buClr>
                <a:srgbClr val="00B0F0"/>
              </a:buClr>
            </a:pPr>
            <a:endParaRPr lang="en-US" sz="2400" dirty="0">
              <a:latin typeface="Corbel" panose="020B0503020204020204" pitchFamily="34" charset="0"/>
            </a:endParaRPr>
          </a:p>
          <a:p>
            <a:pPr marL="342900" indent="-342900">
              <a:buClr>
                <a:srgbClr val="00B0F0"/>
              </a:buClr>
              <a:buFont typeface="Arial" panose="020B0604020202020204" pitchFamily="34" charset="0"/>
              <a:buChar char="•"/>
            </a:pPr>
            <a:r>
              <a:rPr lang="en-US" sz="2400" dirty="0">
                <a:latin typeface="Corbel" panose="020B0503020204020204" pitchFamily="34" charset="0"/>
              </a:rPr>
              <a:t>E</a:t>
            </a:r>
            <a:r>
              <a:rPr lang="en-US" sz="2400" dirty="0" smtClean="0">
                <a:latin typeface="Corbel" panose="020B0503020204020204" pitchFamily="34" charset="0"/>
              </a:rPr>
              <a:t>nergy efficiency</a:t>
            </a:r>
          </a:p>
          <a:p>
            <a:pPr marL="342900" indent="-342900">
              <a:buClr>
                <a:srgbClr val="00B0F0"/>
              </a:buClr>
              <a:buFont typeface="Arial" panose="020B0604020202020204" pitchFamily="34" charset="0"/>
              <a:buChar char="•"/>
            </a:pPr>
            <a:r>
              <a:rPr lang="en-US" sz="2400" dirty="0" smtClean="0">
                <a:latin typeface="Corbel" panose="020B0503020204020204" pitchFamily="34" charset="0"/>
              </a:rPr>
              <a:t>Safety</a:t>
            </a:r>
          </a:p>
          <a:p>
            <a:pPr marL="342900" indent="-342900">
              <a:buClr>
                <a:srgbClr val="00B0F0"/>
              </a:buClr>
              <a:buFont typeface="Arial" panose="020B0604020202020204" pitchFamily="34" charset="0"/>
              <a:buChar char="•"/>
            </a:pPr>
            <a:r>
              <a:rPr lang="en-US" sz="2400" dirty="0" smtClean="0">
                <a:latin typeface="Corbel" panose="020B0503020204020204" pitchFamily="34" charset="0"/>
              </a:rPr>
              <a:t>Compatibility</a:t>
            </a:r>
          </a:p>
          <a:p>
            <a:pPr marL="342900" indent="-342900">
              <a:buClr>
                <a:srgbClr val="00B0F0"/>
              </a:buClr>
              <a:buFont typeface="Arial" panose="020B0604020202020204" pitchFamily="34" charset="0"/>
              <a:buChar char="•"/>
            </a:pPr>
            <a:r>
              <a:rPr lang="en-US" sz="2400" dirty="0" smtClean="0">
                <a:latin typeface="Corbel" panose="020B0503020204020204" pitchFamily="34" charset="0"/>
              </a:rPr>
              <a:t>Cost</a:t>
            </a:r>
            <a:endParaRPr lang="en-US" sz="2400" dirty="0">
              <a:latin typeface="Corbel" panose="020B0503020204020204" pitchFamily="34" charset="0"/>
            </a:endParaRP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p:txBody>
      </p:sp>
    </p:spTree>
    <p:extLst>
      <p:ext uri="{BB962C8B-B14F-4D97-AF65-F5344CB8AC3E}">
        <p14:creationId xmlns:p14="http://schemas.microsoft.com/office/powerpoint/2010/main" val="124782648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75419"/>
            <a:ext cx="8839200" cy="563562"/>
          </a:xfrm>
        </p:spPr>
        <p:txBody>
          <a:bodyPr>
            <a:noAutofit/>
          </a:bodyPr>
          <a:lstStyle/>
          <a:p>
            <a:r>
              <a:rPr lang="en-US" sz="2800" dirty="0">
                <a:latin typeface="Corbel" panose="020B0503020204020204" pitchFamily="34" charset="0"/>
              </a:rPr>
              <a:t>ASHRAE Initiatives on Refrigerants</a:t>
            </a:r>
          </a:p>
        </p:txBody>
      </p:sp>
      <p:sp>
        <p:nvSpPr>
          <p:cNvPr id="4" name="Slide Number Placeholder 3"/>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7</a:t>
            </a:fld>
            <a:endParaRPr lang="en-US" dirty="0">
              <a:latin typeface="Corbel" panose="020B0503020204020204" pitchFamily="34" charset="0"/>
            </a:endParaRPr>
          </a:p>
        </p:txBody>
      </p:sp>
      <p:sp>
        <p:nvSpPr>
          <p:cNvPr id="7" name="Title 1">
            <a:extLst>
              <a:ext uri="{FF2B5EF4-FFF2-40B4-BE49-F238E27FC236}">
                <a16:creationId xmlns:a16="http://schemas.microsoft.com/office/drawing/2014/main" xmlns="" id="{E1589440-25CD-4C3E-AE32-E2CFEE6A684A}"/>
              </a:ext>
            </a:extLst>
          </p:cNvPr>
          <p:cNvSpPr txBox="1">
            <a:spLocks/>
          </p:cNvSpPr>
          <p:nvPr/>
        </p:nvSpPr>
        <p:spPr>
          <a:xfrm>
            <a:off x="228600" y="1783721"/>
            <a:ext cx="8553450" cy="47244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28625" indent="-428625">
              <a:buClr>
                <a:srgbClr val="00B0F0"/>
              </a:buClr>
              <a:buFont typeface="Arial" panose="020B0604020202020204" pitchFamily="34" charset="0"/>
              <a:buChar char="•"/>
            </a:pPr>
            <a:r>
              <a:rPr lang="en-US" sz="2400" dirty="0">
                <a:latin typeface="Corbel" panose="020B0503020204020204" pitchFamily="34" charset="0"/>
              </a:rPr>
              <a:t>Several promising refrigerants have been identified. These include hydrocarbons such as:</a:t>
            </a:r>
          </a:p>
          <a:p>
            <a:pPr marL="885825" lvl="1" indent="-428625">
              <a:buClr>
                <a:srgbClr val="00B0F0"/>
              </a:buClr>
              <a:buFont typeface="Wingdings" panose="05000000000000000000" pitchFamily="2" charset="2"/>
              <a:buChar char="§"/>
            </a:pPr>
            <a:r>
              <a:rPr lang="en-US" sz="2400" dirty="0">
                <a:latin typeface="Corbel" panose="020B0503020204020204" pitchFamily="34" charset="0"/>
              </a:rPr>
              <a:t>Propane (R290)</a:t>
            </a:r>
          </a:p>
          <a:p>
            <a:pPr marL="885825" lvl="1" indent="-428625">
              <a:buClr>
                <a:srgbClr val="00B0F0"/>
              </a:buClr>
              <a:buFont typeface="Wingdings" panose="05000000000000000000" pitchFamily="2" charset="2"/>
              <a:buChar char="§"/>
            </a:pPr>
            <a:r>
              <a:rPr lang="en-US" sz="2400" dirty="0">
                <a:latin typeface="Corbel" panose="020B0503020204020204" pitchFamily="34" charset="0"/>
              </a:rPr>
              <a:t>Isobutane</a:t>
            </a:r>
            <a:r>
              <a:rPr lang="en-US" sz="2400" dirty="0">
                <a:latin typeface="Corbel" panose="020B0503020204020204" pitchFamily="34" charset="0"/>
              </a:rPr>
              <a:t> (R600a), </a:t>
            </a:r>
          </a:p>
          <a:p>
            <a:pPr marL="885825" lvl="1" indent="-428625">
              <a:buClr>
                <a:srgbClr val="00B0F0"/>
              </a:buClr>
              <a:buFont typeface="Wingdings" panose="05000000000000000000" pitchFamily="2" charset="2"/>
              <a:buChar char="§"/>
            </a:pPr>
            <a:r>
              <a:rPr lang="en-US" sz="2400" dirty="0">
                <a:latin typeface="Corbel" panose="020B0503020204020204" pitchFamily="34" charset="0"/>
              </a:rPr>
              <a:t>Ammonia (R717), R32 </a:t>
            </a:r>
          </a:p>
          <a:p>
            <a:pPr marL="885825" lvl="1" indent="-428625">
              <a:buClr>
                <a:srgbClr val="00B0F0"/>
              </a:buClr>
              <a:buFont typeface="Wingdings" panose="05000000000000000000" pitchFamily="2" charset="2"/>
              <a:buChar char="§"/>
            </a:pPr>
            <a:r>
              <a:rPr lang="en-US" sz="2400" dirty="0">
                <a:latin typeface="Corbel" panose="020B0503020204020204" pitchFamily="34" charset="0"/>
              </a:rPr>
              <a:t>And other low GWP HFO’s.</a:t>
            </a:r>
          </a:p>
          <a:p>
            <a:pPr lvl="1">
              <a:buClr>
                <a:srgbClr val="00B0F0"/>
              </a:buClr>
            </a:pPr>
            <a:endParaRPr lang="en-US" sz="2400" dirty="0">
              <a:latin typeface="Corbel" panose="020B0503020204020204" pitchFamily="34" charset="0"/>
            </a:endParaRPr>
          </a:p>
          <a:p>
            <a:pPr marL="885825" lvl="1" indent="-428625">
              <a:buClr>
                <a:srgbClr val="00B0F0"/>
              </a:buClr>
              <a:buFont typeface="Arial" panose="020B0604020202020204" pitchFamily="34" charset="0"/>
              <a:buChar char="•"/>
            </a:pPr>
            <a:endParaRPr lang="en-US" sz="100" dirty="0">
              <a:latin typeface="Corbel" panose="020B0503020204020204" pitchFamily="34" charset="0"/>
            </a:endParaRPr>
          </a:p>
          <a:p>
            <a:pPr marL="885825" lvl="1" indent="-428625">
              <a:buClr>
                <a:srgbClr val="00B0F0"/>
              </a:buClr>
              <a:buFont typeface="Arial" panose="020B0604020202020204" pitchFamily="34" charset="0"/>
              <a:buChar char="•"/>
            </a:pPr>
            <a:endParaRPr lang="en-US" sz="100" dirty="0">
              <a:latin typeface="Corbel" panose="020B0503020204020204" pitchFamily="34" charset="0"/>
            </a:endParaRPr>
          </a:p>
          <a:p>
            <a:pPr marL="428625" indent="-428625">
              <a:buClr>
                <a:srgbClr val="00B0F0"/>
              </a:buClr>
              <a:buFont typeface="Arial" panose="020B0604020202020204" pitchFamily="34" charset="0"/>
              <a:buChar char="•"/>
            </a:pPr>
            <a:r>
              <a:rPr lang="en-US" sz="2400" dirty="0">
                <a:latin typeface="Corbel" panose="020B0503020204020204" pitchFamily="34" charset="0"/>
              </a:rPr>
              <a:t>Exploration and research must continue</a:t>
            </a: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a:p>
            <a:pPr marL="428625" indent="-428625">
              <a:buClr>
                <a:srgbClr val="00B0F0"/>
              </a:buClr>
              <a:buFont typeface="Arial" panose="020B0604020202020204" pitchFamily="34" charset="0"/>
              <a:buChar char="•"/>
            </a:pPr>
            <a:r>
              <a:rPr lang="en-US" sz="2400" dirty="0"/>
              <a:t>Alternative lower GWP refrigerants would ideally provide the same – if not better – energy performance as current refrigerants</a:t>
            </a:r>
            <a:endParaRPr lang="en-US" sz="2400" dirty="0">
              <a:latin typeface="Corbel" panose="020B0503020204020204" pitchFamily="34" charset="0"/>
            </a:endParaRP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a:p>
            <a:pPr marL="428625" indent="-428625">
              <a:buClr>
                <a:srgbClr val="00B0F0"/>
              </a:buClr>
              <a:buFont typeface="Arial" panose="020B0604020202020204" pitchFamily="34" charset="0"/>
              <a:buChar char="•"/>
            </a:pPr>
            <a:endParaRPr lang="en-US" sz="2400" dirty="0">
              <a:latin typeface="Corbel" panose="020B0503020204020204" pitchFamily="34" charset="0"/>
            </a:endParaRPr>
          </a:p>
        </p:txBody>
      </p:sp>
      <p:pic>
        <p:nvPicPr>
          <p:cNvPr id="1026" name="Picture 2" descr="Repair, Climate, Refrigeration Industri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0" y="2035441"/>
            <a:ext cx="2901950" cy="1934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53428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4" name="Rectangle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solidFill>
            <a:schemeClr val="bg1"/>
          </a:solidFill>
          <a:ln>
            <a:noFill/>
          </a:ln>
          <a:effectLst/>
        </p:spPr>
      </p:sp>
      <p:sp>
        <p:nvSpPr>
          <p:cNvPr id="16" name="Rectangle 1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rgbClr val="4F5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0009" y="3928939"/>
            <a:ext cx="294894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75707" y="803705"/>
            <a:ext cx="3156492" cy="3034857"/>
          </a:xfrm>
        </p:spPr>
        <p:txBody>
          <a:bodyPr vert="horz" lIns="91440" tIns="45720" rIns="91440" bIns="45720" rtlCol="0" anchor="b">
            <a:normAutofit/>
          </a:bodyPr>
          <a:lstStyle/>
          <a:p>
            <a:pPr algn="r">
              <a:lnSpc>
                <a:spcPct val="90000"/>
              </a:lnSpc>
            </a:pPr>
            <a:r>
              <a:rPr lang="en-US" sz="4000" kern="1200" dirty="0">
                <a:solidFill>
                  <a:srgbClr val="FFFFFF"/>
                </a:solidFill>
                <a:latin typeface="Corbel" panose="020B0503020204020204" pitchFamily="34" charset="0"/>
              </a:rPr>
              <a:t>ASHRAE Research on </a:t>
            </a:r>
            <a:r>
              <a:rPr lang="en-US" sz="4000" dirty="0">
                <a:solidFill>
                  <a:srgbClr val="FFFFFF"/>
                </a:solidFill>
                <a:latin typeface="Corbel" panose="020B0503020204020204" pitchFamily="34" charset="0"/>
              </a:rPr>
              <a:t>Flammable Refrigerants</a:t>
            </a:r>
            <a:endParaRPr lang="en-US" sz="4000" kern="1200" dirty="0">
              <a:solidFill>
                <a:srgbClr val="FFFFFF"/>
              </a:solidFill>
              <a:latin typeface="Corbel" panose="020B0503020204020204" pitchFamily="34" charset="0"/>
            </a:endParaRPr>
          </a:p>
        </p:txBody>
      </p:sp>
      <p:sp>
        <p:nvSpPr>
          <p:cNvPr id="4" name="Slide Number Placeholder 3"/>
          <p:cNvSpPr>
            <a:spLocks noGrp="1"/>
          </p:cNvSpPr>
          <p:nvPr>
            <p:ph type="sldNum" sz="quarter" idx="12"/>
          </p:nvPr>
        </p:nvSpPr>
        <p:spPr>
          <a:xfrm>
            <a:off x="7868652" y="6356350"/>
            <a:ext cx="646697" cy="365125"/>
          </a:xfrm>
        </p:spPr>
        <p:txBody>
          <a:bodyPr vert="horz" lIns="91440" tIns="45720" rIns="91440" bIns="45720" rtlCol="0" anchor="ctr">
            <a:normAutofit/>
          </a:bodyPr>
          <a:lstStyle/>
          <a:p>
            <a:pPr algn="r">
              <a:spcAft>
                <a:spcPts val="600"/>
              </a:spcAft>
            </a:pPr>
            <a:fld id="{01120DE5-A634-4C13-9D49-4A149D90ADE4}" type="slidenum">
              <a:rPr lang="en-US" smtClean="0">
                <a:solidFill>
                  <a:schemeClr val="tx1">
                    <a:tint val="75000"/>
                  </a:schemeClr>
                </a:solidFill>
              </a:rPr>
              <a:pPr algn="r">
                <a:spcAft>
                  <a:spcPts val="600"/>
                </a:spcAft>
              </a:pPr>
              <a:t>8</a:t>
            </a:fld>
            <a:endParaRPr lang="en-US" dirty="0">
              <a:solidFill>
                <a:schemeClr val="tx1">
                  <a:tint val="75000"/>
                </a:schemeClr>
              </a:solidFill>
            </a:endParaRPr>
          </a:p>
        </p:txBody>
      </p:sp>
      <p:pic>
        <p:nvPicPr>
          <p:cNvPr id="4098" name="Picture 2" descr="Image result for ashrae standard 15">
            <a:extLst>
              <a:ext uri="{FF2B5EF4-FFF2-40B4-BE49-F238E27FC236}">
                <a16:creationId xmlns:a16="http://schemas.microsoft.com/office/drawing/2014/main" xmlns="" id="{1ABBC77E-BB09-49DF-B82D-ACBFD73B5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7243" y="610030"/>
            <a:ext cx="4610924" cy="5590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75114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DBD5E033-E795-4132-9BB3-1A71A67305D5}"/>
              </a:ext>
            </a:extLst>
          </p:cNvPr>
          <p:cNvSpPr>
            <a:spLocks noGrp="1"/>
          </p:cNvSpPr>
          <p:nvPr>
            <p:ph idx="1"/>
          </p:nvPr>
        </p:nvSpPr>
        <p:spPr>
          <a:xfrm>
            <a:off x="266699" y="1752600"/>
            <a:ext cx="8454259" cy="5181600"/>
          </a:xfrm>
        </p:spPr>
        <p:txBody>
          <a:bodyPr>
            <a:normAutofit/>
          </a:bodyPr>
          <a:lstStyle/>
          <a:p>
            <a:pPr marL="342900" lvl="3" indent="-342900">
              <a:buClr>
                <a:srgbClr val="00B0F0"/>
              </a:buClr>
              <a:buSzPct val="100000"/>
              <a:buFont typeface="Arial" panose="020B0604020202020204" pitchFamily="34" charset="0"/>
              <a:buChar char="•"/>
              <a:defRPr/>
            </a:pPr>
            <a:endParaRPr lang="en-US" sz="24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12-month project</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Findings will help the industry better understand the severity of events where flammable refrigerants are being ignited</a:t>
            </a:r>
          </a:p>
          <a:p>
            <a:pPr marL="342900" lvl="3" indent="-342900">
              <a:buClr>
                <a:srgbClr val="00B0F0"/>
              </a:buClr>
              <a:buSzPct val="100000"/>
              <a:buFont typeface="Arial" panose="020B0604020202020204" pitchFamily="34" charset="0"/>
              <a:buChar char="•"/>
              <a:defRPr/>
            </a:pPr>
            <a:endParaRPr lang="en-US" sz="2600" dirty="0">
              <a:latin typeface="Corbel" panose="020B0503020204020204" pitchFamily="34" charset="0"/>
            </a:endParaRPr>
          </a:p>
          <a:p>
            <a:pPr marL="342900" lvl="3" indent="-342900">
              <a:buClr>
                <a:srgbClr val="00B0F0"/>
              </a:buClr>
              <a:buSzPct val="100000"/>
              <a:buFont typeface="Arial" panose="020B0604020202020204" pitchFamily="34" charset="0"/>
              <a:buChar char="•"/>
              <a:defRPr/>
            </a:pPr>
            <a:r>
              <a:rPr lang="en-US" sz="2600" dirty="0">
                <a:latin typeface="Corbel" panose="020B0503020204020204" pitchFamily="34" charset="0"/>
              </a:rPr>
              <a:t>Results will help refine the accuracy of safety standards currently being developed for flammable refrigerants and the associated building codes</a:t>
            </a:r>
            <a:endParaRPr lang="en-US" dirty="0">
              <a:latin typeface="Corbel" panose="020B0503020204020204" pitchFamily="34" charset="0"/>
            </a:endParaRPr>
          </a:p>
        </p:txBody>
      </p:sp>
      <p:sp>
        <p:nvSpPr>
          <p:cNvPr id="3" name="Slide Number Placeholder 2">
            <a:extLst>
              <a:ext uri="{FF2B5EF4-FFF2-40B4-BE49-F238E27FC236}">
                <a16:creationId xmlns:a16="http://schemas.microsoft.com/office/drawing/2014/main" xmlns="" id="{0860CCAD-B0E9-4E6A-BAA6-308B5357F947}"/>
              </a:ext>
            </a:extLst>
          </p:cNvPr>
          <p:cNvSpPr>
            <a:spLocks noGrp="1"/>
          </p:cNvSpPr>
          <p:nvPr>
            <p:ph type="sldNum" sz="quarter" idx="12"/>
          </p:nvPr>
        </p:nvSpPr>
        <p:spPr/>
        <p:txBody>
          <a:bodyPr/>
          <a:lstStyle/>
          <a:p>
            <a:fld id="{01120DE5-A634-4C13-9D49-4A149D90ADE4}" type="slidenum">
              <a:rPr lang="en-US" smtClean="0">
                <a:latin typeface="Corbel" panose="020B0503020204020204" pitchFamily="34" charset="0"/>
              </a:rPr>
              <a:pPr/>
              <a:t>9</a:t>
            </a:fld>
            <a:endParaRPr lang="en-US" dirty="0">
              <a:latin typeface="Corbel" panose="020B0503020204020204" pitchFamily="34" charset="0"/>
            </a:endParaRPr>
          </a:p>
        </p:txBody>
      </p:sp>
      <p:sp>
        <p:nvSpPr>
          <p:cNvPr id="4" name="Title 3">
            <a:extLst>
              <a:ext uri="{FF2B5EF4-FFF2-40B4-BE49-F238E27FC236}">
                <a16:creationId xmlns:a16="http://schemas.microsoft.com/office/drawing/2014/main" xmlns="" id="{268DFAC5-8DB4-4E82-A642-D257043E23A9}"/>
              </a:ext>
            </a:extLst>
          </p:cNvPr>
          <p:cNvSpPr>
            <a:spLocks noGrp="1"/>
          </p:cNvSpPr>
          <p:nvPr>
            <p:ph type="title"/>
          </p:nvPr>
        </p:nvSpPr>
        <p:spPr>
          <a:xfrm>
            <a:off x="228599" y="175419"/>
            <a:ext cx="8769475" cy="563562"/>
          </a:xfrm>
        </p:spPr>
        <p:txBody>
          <a:bodyPr>
            <a:normAutofit/>
          </a:bodyPr>
          <a:lstStyle/>
          <a:p>
            <a:r>
              <a:rPr lang="en-US" sz="2400" dirty="0">
                <a:latin typeface="Corbel" panose="020B0503020204020204" pitchFamily="34" charset="0"/>
              </a:rPr>
              <a:t>ASHRAE-RP 1806</a:t>
            </a:r>
          </a:p>
        </p:txBody>
      </p:sp>
      <p:sp>
        <p:nvSpPr>
          <p:cNvPr id="6" name="Title 3">
            <a:extLst>
              <a:ext uri="{FF2B5EF4-FFF2-40B4-BE49-F238E27FC236}">
                <a16:creationId xmlns:a16="http://schemas.microsoft.com/office/drawing/2014/main" xmlns="" id="{4B645D8A-1F3F-4B2F-8E3A-9CC37DA58892}"/>
              </a:ext>
            </a:extLst>
          </p:cNvPr>
          <p:cNvSpPr txBox="1">
            <a:spLocks/>
          </p:cNvSpPr>
          <p:nvPr/>
        </p:nvSpPr>
        <p:spPr>
          <a:xfrm>
            <a:off x="266698" y="738981"/>
            <a:ext cx="8731375" cy="167516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sz="3200" b="1" kern="1200">
                <a:solidFill>
                  <a:schemeClr val="bg1"/>
                </a:solidFill>
                <a:latin typeface="+mj-lt"/>
                <a:ea typeface="+mj-ea"/>
                <a:cs typeface="+mj-cs"/>
              </a:defRPr>
            </a:lvl1pPr>
          </a:lstStyle>
          <a:p>
            <a:r>
              <a:rPr lang="en-US" sz="2800" dirty="0">
                <a:solidFill>
                  <a:srgbClr val="05549C"/>
                </a:solidFill>
                <a:latin typeface="Corbel" panose="020B0503020204020204" pitchFamily="34" charset="0"/>
              </a:rPr>
              <a:t>Flammable Refrigerants Post-Ignition Simulations and Risk Assessment Update (ASHRAE-RP 1806)</a:t>
            </a:r>
          </a:p>
        </p:txBody>
      </p:sp>
    </p:spTree>
    <p:extLst>
      <p:ext uri="{BB962C8B-B14F-4D97-AF65-F5344CB8AC3E}">
        <p14:creationId xmlns:p14="http://schemas.microsoft.com/office/powerpoint/2010/main" val="3560873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TotalTime>
  <Words>3297</Words>
  <Application>Microsoft Macintosh PowerPoint</Application>
  <PresentationFormat>Skærmshow (4:3)</PresentationFormat>
  <Paragraphs>358</Paragraphs>
  <Slides>21</Slides>
  <Notes>21</Notes>
  <HiddenSlides>3</HiddenSlides>
  <MMClips>0</MMClips>
  <ScaleCrop>false</ScaleCrop>
  <HeadingPairs>
    <vt:vector size="6" baseType="variant">
      <vt:variant>
        <vt:lpstr>Benyttede skrifttyper</vt:lpstr>
      </vt:variant>
      <vt:variant>
        <vt:i4>7</vt:i4>
      </vt:variant>
      <vt:variant>
        <vt:lpstr>Tema</vt:lpstr>
      </vt:variant>
      <vt:variant>
        <vt:i4>2</vt:i4>
      </vt:variant>
      <vt:variant>
        <vt:lpstr>Slidetitler</vt:lpstr>
      </vt:variant>
      <vt:variant>
        <vt:i4>21</vt:i4>
      </vt:variant>
    </vt:vector>
  </HeadingPairs>
  <TitlesOfParts>
    <vt:vector size="30" baseType="lpstr">
      <vt:lpstr>Akzidenz Grotesk BE Light</vt:lpstr>
      <vt:lpstr>Arial</vt:lpstr>
      <vt:lpstr>Calibri</vt:lpstr>
      <vt:lpstr>Corbel</vt:lpstr>
      <vt:lpstr>Tahoma</vt:lpstr>
      <vt:lpstr>Verdana</vt:lpstr>
      <vt:lpstr>Wingdings</vt:lpstr>
      <vt:lpstr>Office Theme</vt:lpstr>
      <vt:lpstr>2_Parallax</vt:lpstr>
      <vt:lpstr>PowerPoint-præsentation</vt:lpstr>
      <vt:lpstr>ASHRAE Overview</vt:lpstr>
      <vt:lpstr>ASHRAE Overview</vt:lpstr>
      <vt:lpstr>ASHRAE’s Interest</vt:lpstr>
      <vt:lpstr>ASHRAE Initiatives on Refrigerants</vt:lpstr>
      <vt:lpstr>Low-GWP Alternatives</vt:lpstr>
      <vt:lpstr>ASHRAE Initiatives on Refrigerants</vt:lpstr>
      <vt:lpstr>ASHRAE Research on Flammable Refrigerants</vt:lpstr>
      <vt:lpstr>ASHRAE-RP 1806</vt:lpstr>
      <vt:lpstr>ASHRAE-RP 1807</vt:lpstr>
      <vt:lpstr>ASHRAE-RP 1808</vt:lpstr>
      <vt:lpstr>Additional Research Efforts </vt:lpstr>
      <vt:lpstr>ASHRAE Standard 15-2016, Safety Standard for Refrigeration Systems</vt:lpstr>
      <vt:lpstr>ASHRAE Standard 34-2016, Designation and Safety Classification of Refrigerants</vt:lpstr>
      <vt:lpstr>Education and Training</vt:lpstr>
      <vt:lpstr>ASHRAE and UNe Partnership</vt:lpstr>
      <vt:lpstr>Education and Training</vt:lpstr>
      <vt:lpstr>Education and Training</vt:lpstr>
      <vt:lpstr>Advanced Energy Design Guides: 522,000 in circulation</vt:lpstr>
      <vt:lpstr>Refrigeration  Commissioning Guide</vt:lpstr>
      <vt:lpstr>Thank You</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Karen Buckley Washington</dc:creator>
  <cp:lastModifiedBy>Microsoft Office-bruger</cp:lastModifiedBy>
  <cp:revision>129</cp:revision>
  <dcterms:created xsi:type="dcterms:W3CDTF">2015-05-04T14:48:32Z</dcterms:created>
  <dcterms:modified xsi:type="dcterms:W3CDTF">2017-11-09T03:39:55Z</dcterms:modified>
</cp:coreProperties>
</file>